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3" r:id="rId16"/>
    <p:sldId id="270" r:id="rId17"/>
    <p:sldId id="269" r:id="rId18"/>
    <p:sldId id="271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00FF"/>
    <a:srgbClr val="FF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152128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Стили семейного воспитания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337" name="Picture 1" descr="C:\Users\305\Desktop\33d218f07672164ca50e1583b202d9d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88840"/>
            <a:ext cx="6624736" cy="4411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Воспитание по типу Золушки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воспитание послушного и беспрекословно выполняющего все ребенка;</a:t>
            </a:r>
          </a:p>
          <a:p>
            <a:r>
              <a:rPr lang="ru-RU" dirty="0" smtClean="0"/>
              <a:t>чрезмерная придирчивость к ребенку;</a:t>
            </a:r>
          </a:p>
          <a:p>
            <a:r>
              <a:rPr lang="ru-RU" dirty="0" smtClean="0"/>
              <a:t>требования беспрекословного подчинения;</a:t>
            </a:r>
          </a:p>
          <a:p>
            <a:r>
              <a:rPr lang="ru-RU" dirty="0" smtClean="0"/>
              <a:t>соблюдение порядка;</a:t>
            </a:r>
          </a:p>
          <a:p>
            <a:r>
              <a:rPr lang="ru-RU" dirty="0" smtClean="0"/>
              <a:t>подчинение семейным традициям;</a:t>
            </a:r>
          </a:p>
          <a:p>
            <a:r>
              <a:rPr lang="ru-RU" dirty="0" smtClean="0"/>
              <a:t>ограничение в </a:t>
            </a:r>
            <a:r>
              <a:rPr lang="ru-RU" dirty="0" err="1" smtClean="0"/>
              <a:t>одаривании</a:t>
            </a:r>
            <a:r>
              <a:rPr lang="ru-RU" dirty="0" smtClean="0"/>
              <a:t> любовью, лаской, теплом;</a:t>
            </a:r>
          </a:p>
          <a:p>
            <a:r>
              <a:rPr lang="ru-RU" dirty="0" smtClean="0"/>
              <a:t>наказание за все: беспорядок, отметки и т.д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Воспитание по типу Золушки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В результате воспитывается:</a:t>
            </a:r>
          </a:p>
          <a:p>
            <a:r>
              <a:rPr lang="ru-RU" dirty="0" smtClean="0"/>
              <a:t>пугливая личность, неспособная постоять за себя;</a:t>
            </a:r>
          </a:p>
          <a:p>
            <a:r>
              <a:rPr lang="ru-RU" dirty="0" smtClean="0"/>
              <a:t>иногда появляется желание самоутверждения через агрессивность и конфликтность;</a:t>
            </a:r>
          </a:p>
          <a:p>
            <a:r>
              <a:rPr lang="ru-RU" dirty="0" smtClean="0"/>
              <a:t>уход в мир </a:t>
            </a:r>
            <a:r>
              <a:rPr lang="ru-RU" dirty="0" smtClean="0"/>
              <a:t>фантазий;</a:t>
            </a:r>
            <a:endParaRPr lang="ru-RU" dirty="0" smtClean="0"/>
          </a:p>
          <a:p>
            <a:r>
              <a:rPr lang="ru-RU" dirty="0" smtClean="0"/>
              <a:t>нежелание учиться;</a:t>
            </a:r>
          </a:p>
          <a:p>
            <a:r>
              <a:rPr lang="ru-RU" dirty="0" smtClean="0"/>
              <a:t>отсутствие доверия между ребенком и родителями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smtClean="0"/>
              <a:t>сложности в адаптации.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«Ежовые рукавицы»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r>
              <a:rPr lang="ru-RU" dirty="0" smtClean="0"/>
              <a:t>  ребенку диктуют, приказывают, на нем </a:t>
            </a:r>
          </a:p>
          <a:p>
            <a:pPr>
              <a:buNone/>
            </a:pPr>
            <a:r>
              <a:rPr lang="ru-RU" dirty="0" smtClean="0"/>
              <a:t>     срываются и разряжаются ;</a:t>
            </a:r>
          </a:p>
          <a:p>
            <a:r>
              <a:rPr lang="ru-RU" dirty="0" smtClean="0"/>
              <a:t>  внушают лишь подчинение;</a:t>
            </a:r>
          </a:p>
          <a:p>
            <a:r>
              <a:rPr lang="ru-RU" dirty="0" smtClean="0"/>
              <a:t>  ребенок не знает, ласки и тепла, беспрекословно подчиняясь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dirty="0" smtClean="0"/>
              <a:t>Вырастает эмоционально неотзывчивым, </a:t>
            </a:r>
          </a:p>
          <a:p>
            <a:pPr>
              <a:buNone/>
            </a:pPr>
            <a:r>
              <a:rPr lang="ru-RU" b="1" dirty="0" smtClean="0"/>
              <a:t>суровым к близким, с часто с бурными </a:t>
            </a:r>
          </a:p>
          <a:p>
            <a:pPr>
              <a:buNone/>
            </a:pPr>
            <a:r>
              <a:rPr lang="ru-RU" b="1" dirty="0" smtClean="0"/>
              <a:t>реакциями протеста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Воспитание в «культе болезни»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b="1" dirty="0" smtClean="0"/>
              <a:t>Когда ребенок болеет достаточно серьезным  хроническим заболеванием</a:t>
            </a:r>
          </a:p>
          <a:p>
            <a:r>
              <a:rPr lang="ru-RU" sz="8600" dirty="0" smtClean="0"/>
              <a:t>б</a:t>
            </a:r>
            <a:r>
              <a:rPr lang="ru-RU" sz="8600" dirty="0" smtClean="0"/>
              <a:t>оясь</a:t>
            </a:r>
            <a:r>
              <a:rPr lang="ru-RU" sz="8600" dirty="0" smtClean="0"/>
              <a:t>, что ребенок заболеет, трясутся над ним, предупреждая все его </a:t>
            </a:r>
            <a:r>
              <a:rPr lang="ru-RU" sz="8600" dirty="0" smtClean="0"/>
              <a:t>желания;</a:t>
            </a:r>
            <a:endParaRPr lang="ru-RU" sz="8600" dirty="0" smtClean="0"/>
          </a:p>
          <a:p>
            <a:r>
              <a:rPr lang="ru-RU" sz="8600" dirty="0" smtClean="0"/>
              <a:t> </a:t>
            </a:r>
            <a:r>
              <a:rPr lang="ru-RU" sz="8600" dirty="0" smtClean="0"/>
              <a:t>пользуется </a:t>
            </a:r>
            <a:r>
              <a:rPr lang="ru-RU" sz="8600" dirty="0" smtClean="0"/>
              <a:t>создавшимся положением и злоупотребляет </a:t>
            </a:r>
            <a:r>
              <a:rPr lang="ru-RU" sz="8600" dirty="0" smtClean="0"/>
              <a:t>им;</a:t>
            </a:r>
            <a:endParaRPr lang="ru-RU" sz="8600" dirty="0" smtClean="0"/>
          </a:p>
          <a:p>
            <a:r>
              <a:rPr lang="ru-RU" sz="8600" dirty="0" smtClean="0"/>
              <a:t> </a:t>
            </a:r>
            <a:r>
              <a:rPr lang="ru-RU" sz="8600" dirty="0" smtClean="0"/>
              <a:t>ребенок </a:t>
            </a:r>
            <a:r>
              <a:rPr lang="ru-RU" sz="8600" dirty="0" smtClean="0"/>
              <a:t>хочет, чтобы исполнялись все его желания, заботились о </a:t>
            </a:r>
            <a:r>
              <a:rPr lang="ru-RU" sz="8600" dirty="0" smtClean="0"/>
              <a:t>нем;</a:t>
            </a:r>
          </a:p>
          <a:p>
            <a:r>
              <a:rPr lang="ru-RU" sz="8600" dirty="0" smtClean="0"/>
              <a:t>ждет </a:t>
            </a:r>
            <a:r>
              <a:rPr lang="ru-RU" sz="8600" dirty="0" smtClean="0"/>
              <a:t>сочувствия и сострадания от </a:t>
            </a:r>
            <a:r>
              <a:rPr lang="ru-RU" sz="8600" dirty="0" smtClean="0"/>
              <a:t>всех;</a:t>
            </a:r>
          </a:p>
          <a:p>
            <a:r>
              <a:rPr lang="ru-RU" sz="8600" dirty="0" smtClean="0"/>
              <a:t>с </a:t>
            </a:r>
            <a:r>
              <a:rPr lang="ru-RU" sz="8600" dirty="0" smtClean="0"/>
              <a:t>трудом приспосабливается к действительности</a:t>
            </a:r>
            <a:endParaRPr lang="ru-RU" sz="8600" dirty="0" smtClean="0"/>
          </a:p>
          <a:p>
            <a:pPr>
              <a:buNone/>
            </a:pPr>
            <a:r>
              <a:rPr lang="ru-RU" sz="8600" dirty="0" smtClean="0"/>
              <a:t> </a:t>
            </a:r>
          </a:p>
          <a:p>
            <a:pPr algn="ctr">
              <a:buNone/>
            </a:pPr>
            <a:r>
              <a:rPr lang="ru-RU" sz="8600" dirty="0" smtClean="0"/>
              <a:t> </a:t>
            </a:r>
            <a:r>
              <a:rPr lang="ru-RU" sz="8600" b="1" dirty="0" smtClean="0"/>
              <a:t>Такой ребенок - маленький </a:t>
            </a:r>
            <a:r>
              <a:rPr lang="ru-RU" sz="8600" b="1" dirty="0" err="1" smtClean="0"/>
              <a:t>тиранчик</a:t>
            </a:r>
            <a:r>
              <a:rPr lang="ru-RU" sz="8600" b="1" dirty="0" smtClean="0"/>
              <a:t>, он </a:t>
            </a:r>
          </a:p>
          <a:p>
            <a:pPr algn="ctr">
              <a:buNone/>
            </a:pPr>
            <a:r>
              <a:rPr lang="ru-RU" sz="8600" b="1" dirty="0" smtClean="0"/>
              <a:t>притворяется, придумывает новую болезнь, чтобы </a:t>
            </a:r>
          </a:p>
          <a:p>
            <a:pPr algn="ctr">
              <a:buNone/>
            </a:pPr>
            <a:r>
              <a:rPr lang="ru-RU" sz="8600" b="1" dirty="0" smtClean="0"/>
              <a:t>добиться всего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Тест «Я и мой ребёнок»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Ответ «А»- 3 балла</a:t>
            </a:r>
          </a:p>
          <a:p>
            <a:r>
              <a:rPr lang="ru-RU" dirty="0" smtClean="0"/>
              <a:t>Ответ «Б» - 2 балла</a:t>
            </a:r>
          </a:p>
          <a:p>
            <a:r>
              <a:rPr lang="ru-RU" dirty="0" smtClean="0"/>
              <a:t>Ответ «В»- 1 балл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30 – 39 баллов</a:t>
            </a:r>
          </a:p>
          <a:p>
            <a:pPr>
              <a:buNone/>
            </a:pPr>
            <a:r>
              <a:rPr lang="ru-RU" dirty="0" smtClean="0"/>
              <a:t>Если вы набрали от 30 до 39 очков, значит, ребенок -самая большая ценность в Вашей жизни. Вы стремитесь не только понять, но и узнать его, относитесь к нему с уважением, придерживаетесь прогрессивных принципов воспитания и постоянной линии поведения.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Другими словами, Вы действуете правильно и можете надеяться на хорошие результаты.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16 - 30 очков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Сумма от 16 до 30 очков: забота о ребенке для Вас вопрос первостепенной важности. Вы обладаете способностями воспитателя, но на практике не всегда применяете их последовательно и целенаправленно. Порой Вы чересчур строги, в других случаях - излишне мягки; кроме того, Вы склонны к компромиссам, которые ослабляют воспитательный эффект. </a:t>
            </a:r>
            <a:r>
              <a:rPr lang="ru-RU" b="1" dirty="0" smtClean="0">
                <a:solidFill>
                  <a:srgbClr val="00B050"/>
                </a:solidFill>
              </a:rPr>
              <a:t>Вам следует серьезно задуматься над своим подходом к воспитанию ребенка.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Менее 16 очков</a:t>
            </a:r>
          </a:p>
          <a:p>
            <a:pPr>
              <a:buNone/>
            </a:pPr>
            <a:r>
              <a:rPr lang="ru-RU" dirty="0" smtClean="0"/>
              <a:t>Число очков менее 16 говорит о том, что </a:t>
            </a:r>
            <a:r>
              <a:rPr lang="ru-RU" b="1" dirty="0" smtClean="0">
                <a:solidFill>
                  <a:srgbClr val="00B050"/>
                </a:solidFill>
              </a:rPr>
              <a:t>у Вас серьезные проблемы с воспитанием ребенка. </a:t>
            </a:r>
            <a:r>
              <a:rPr lang="ru-RU" dirty="0" smtClean="0"/>
              <a:t>Вам недостает либо знания, как сделать ребенка личностью, либо желания добиться этого, а возможно, того и другого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Две фигуры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 </a:t>
            </a:r>
            <a:r>
              <a:rPr lang="ru-RU" sz="4000" b="1" dirty="0" smtClean="0">
                <a:solidFill>
                  <a:srgbClr val="CC00FF"/>
                </a:solidFill>
              </a:rPr>
              <a:t>Нарисуйте </a:t>
            </a:r>
            <a:r>
              <a:rPr lang="ru-RU" sz="4000" b="1" dirty="0" smtClean="0">
                <a:solidFill>
                  <a:srgbClr val="FF0000"/>
                </a:solidFill>
              </a:rPr>
              <a:t>2</a:t>
            </a:r>
            <a:r>
              <a:rPr lang="ru-RU" sz="4000" b="1" dirty="0" smtClean="0">
                <a:solidFill>
                  <a:srgbClr val="CC00FF"/>
                </a:solidFill>
              </a:rPr>
              <a:t> геометрические фигуры: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себя</a:t>
            </a:r>
            <a:r>
              <a:rPr lang="ru-RU" sz="4000" b="1" dirty="0" smtClean="0">
                <a:solidFill>
                  <a:srgbClr val="CC00FF"/>
                </a:solidFill>
              </a:rPr>
              <a:t> в виде </a:t>
            </a:r>
            <a:r>
              <a:rPr lang="ru-RU" sz="4000" b="1" dirty="0" smtClean="0">
                <a:solidFill>
                  <a:srgbClr val="FF0000"/>
                </a:solidFill>
              </a:rPr>
              <a:t>квадрата</a:t>
            </a:r>
            <a:r>
              <a:rPr lang="ru-RU" sz="4000" b="1" dirty="0" smtClean="0">
                <a:solidFill>
                  <a:srgbClr val="CC00FF"/>
                </a:solidFill>
              </a:rPr>
              <a:t>,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ребенка</a:t>
            </a:r>
            <a:r>
              <a:rPr lang="ru-RU" sz="4000" b="1" dirty="0" smtClean="0">
                <a:solidFill>
                  <a:srgbClr val="CC00FF"/>
                </a:solidFill>
              </a:rPr>
              <a:t> в виде </a:t>
            </a:r>
            <a:r>
              <a:rPr lang="ru-RU" sz="4000" b="1" dirty="0" smtClean="0">
                <a:solidFill>
                  <a:srgbClr val="FF0000"/>
                </a:solidFill>
              </a:rPr>
              <a:t>круга</a:t>
            </a:r>
            <a:r>
              <a:rPr lang="ru-RU" sz="4000" b="1" dirty="0" smtClean="0">
                <a:solidFill>
                  <a:srgbClr val="CC00FF"/>
                </a:solidFill>
              </a:rPr>
              <a:t>.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C00FF"/>
                </a:solidFill>
              </a:rPr>
              <a:t> Подумайте, как лучше расположить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C00FF"/>
                </a:solidFill>
              </a:rPr>
              <a:t>2 фигуры на листе.</a:t>
            </a:r>
            <a:endParaRPr lang="ru-RU" sz="4000" b="1" dirty="0">
              <a:solidFill>
                <a:srgbClr val="CC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Интерпретация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lvl="0"/>
            <a:r>
              <a:rPr lang="ru-RU" sz="3300" b="1" dirty="0" smtClean="0">
                <a:solidFill>
                  <a:srgbClr val="00B0F0"/>
                </a:solidFill>
              </a:rPr>
              <a:t>Если квадрат выше круга – </a:t>
            </a:r>
            <a:r>
              <a:rPr lang="ru-RU" sz="3300" b="1" dirty="0" smtClean="0"/>
              <a:t>мама доминирует</a:t>
            </a:r>
          </a:p>
          <a:p>
            <a:pPr lvl="0"/>
            <a:r>
              <a:rPr lang="ru-RU" sz="3300" b="1" dirty="0" smtClean="0">
                <a:solidFill>
                  <a:srgbClr val="7030A0"/>
                </a:solidFill>
              </a:rPr>
              <a:t>Если фигуры расположены далеко друг от друга </a:t>
            </a:r>
            <a:r>
              <a:rPr lang="ru-RU" sz="3300" dirty="0" smtClean="0"/>
              <a:t>– </a:t>
            </a:r>
            <a:r>
              <a:rPr lang="ru-RU" sz="3300" b="1" dirty="0" smtClean="0"/>
              <a:t>то у вас сложности в понимании ребенка, нет контакта с ним</a:t>
            </a:r>
          </a:p>
          <a:p>
            <a:pPr lvl="0"/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</a:rPr>
              <a:t>Если фигуры соединяются </a:t>
            </a:r>
            <a:r>
              <a:rPr lang="ru-RU" sz="3300" dirty="0" smtClean="0"/>
              <a:t>– </a:t>
            </a:r>
            <a:r>
              <a:rPr lang="ru-RU" sz="3300" b="1" dirty="0" smtClean="0"/>
              <a:t>то вы противоборствуете с ребенком</a:t>
            </a:r>
          </a:p>
          <a:p>
            <a:pPr lvl="0"/>
            <a:r>
              <a:rPr lang="ru-RU" sz="33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Если фигуры расположены рядом</a:t>
            </a:r>
            <a:r>
              <a:rPr lang="ru-RU" sz="3300" dirty="0" smtClean="0"/>
              <a:t>, </a:t>
            </a:r>
            <a:r>
              <a:rPr lang="ru-RU" sz="3300" b="1" dirty="0" smtClean="0"/>
              <a:t>то вы с ребенком живете в согласии, мире</a:t>
            </a:r>
          </a:p>
          <a:p>
            <a:pPr lvl="0"/>
            <a:r>
              <a:rPr lang="ru-RU" sz="3300" b="1" dirty="0" smtClean="0">
                <a:solidFill>
                  <a:srgbClr val="C00000"/>
                </a:solidFill>
              </a:rPr>
              <a:t>Если фигура внутри</a:t>
            </a:r>
            <a:r>
              <a:rPr lang="ru-RU" sz="3300" dirty="0" smtClean="0"/>
              <a:t>, </a:t>
            </a:r>
            <a:r>
              <a:rPr lang="ru-RU" sz="3300" b="1" dirty="0" smtClean="0"/>
              <a:t>то захват, сильный контроль за ребенком.</a:t>
            </a:r>
          </a:p>
          <a:p>
            <a:pPr lvl="0"/>
            <a:r>
              <a:rPr lang="ru-RU" sz="3300" b="1" dirty="0" smtClean="0">
                <a:solidFill>
                  <a:srgbClr val="CC00FF"/>
                </a:solidFill>
              </a:rPr>
              <a:t>Если фигуры у вас одного цвета</a:t>
            </a:r>
            <a:r>
              <a:rPr lang="ru-RU" sz="3300" dirty="0" smtClean="0"/>
              <a:t>, то вы похожи с ребенком, у вас много общего.</a:t>
            </a:r>
          </a:p>
          <a:p>
            <a:pPr lvl="0"/>
            <a:r>
              <a:rPr lang="ru-RU" sz="3300" b="1" dirty="0" smtClean="0">
                <a:solidFill>
                  <a:srgbClr val="0000FF"/>
                </a:solidFill>
              </a:rPr>
              <a:t>Если фигуры крупные</a:t>
            </a:r>
            <a:r>
              <a:rPr lang="ru-RU" sz="3300" dirty="0" smtClean="0"/>
              <a:t>, то вы уверены в себе и в ребенке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305\Desktop\img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7992887" cy="57214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Самолётик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305\Desktop\aeropla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8784976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Авторитарный стиль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Все решения принимают родители, считающие, что ребенок во всем должен подчиняться их воле, авторитету. </a:t>
            </a:r>
          </a:p>
          <a:p>
            <a:r>
              <a:rPr lang="ru-RU" dirty="0" smtClean="0"/>
              <a:t>Родители ограничивают самостоятельность ребенка, не считают нужным как-то обосновывать свои требования, сопровождая их жестким контролем, суровыми запретами, выговорами и физическими наказаниями.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Демократический стиль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Родители поощряют личную ответственность и самостоятельность своих детей в соответствии с их возрастными возможностями. </a:t>
            </a:r>
          </a:p>
          <a:p>
            <a:r>
              <a:rPr lang="ru-RU" dirty="0" smtClean="0"/>
              <a:t>Дети включены в обсуждение семейных проблем, участвуют в принятии решений, выслушивают и обсуждают мнение и советы родителей.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Попустительский стиль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Ребенок практически не знает запретов и ограничений со стороны родителей или не выполняет указаний родителей.</a:t>
            </a:r>
          </a:p>
          <a:p>
            <a:r>
              <a:rPr lang="ru-RU" dirty="0" smtClean="0"/>
              <a:t>Становясь более взрослыми, такие дети конфликтуют с теми, кто не потакает им, не способны учитывать интересы других людей, устанавливать прочные эмоциональные связи, не готовы к ограничениям и ответственности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Хаотический стиль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Это отсутствие единого подхода к воспитанию, когда нет ясно выраженных, определенных, конкретных требований к ребенку или наблюдаются противоречия, разногласия в выборе воспитательных средств между родителями. </a:t>
            </a:r>
          </a:p>
          <a:p>
            <a:r>
              <a:rPr lang="ru-RU" dirty="0" smtClean="0"/>
              <a:t>При таком воспитании не формируются самоконтроль и чувство ответственности, отмечаются незрелость суждений, заниженная самооценка.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Опекающий стиль (</a:t>
            </a:r>
            <a:r>
              <a:rPr lang="ru-RU" sz="3600" b="1" dirty="0" err="1" smtClean="0">
                <a:solidFill>
                  <a:srgbClr val="7030A0"/>
                </a:solidFill>
              </a:rPr>
              <a:t>гиперопека</a:t>
            </a:r>
            <a:r>
              <a:rPr lang="ru-RU" sz="3600" b="1" dirty="0" smtClean="0">
                <a:solidFill>
                  <a:srgbClr val="7030A0"/>
                </a:solidFill>
              </a:rPr>
              <a:t>, концентрация внимания на ребенке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Стремление постоянно быть около ребенка, решать за него все возникающие проблемы. </a:t>
            </a:r>
          </a:p>
          <a:p>
            <a:r>
              <a:rPr lang="ru-RU" dirty="0" smtClean="0"/>
              <a:t>Родители бдительно следят за поведением ребенка, ограничивают его самостоятельное поведение, тревожатся, что с ним может что-то произойти.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«Кумир семьи»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25000" lnSpcReduction="20000"/>
          </a:bodyPr>
          <a:lstStyle/>
          <a:p>
            <a:r>
              <a:rPr lang="ru-RU" sz="11200" dirty="0" smtClean="0"/>
              <a:t>родители выполняют все требования и малейшие прихоти ребенка;</a:t>
            </a:r>
          </a:p>
          <a:p>
            <a:r>
              <a:rPr lang="ru-RU" sz="11200" dirty="0" smtClean="0"/>
              <a:t>любая прихоть ребенка - закон»;</a:t>
            </a:r>
          </a:p>
          <a:p>
            <a:r>
              <a:rPr lang="ru-RU" sz="11200" dirty="0" smtClean="0"/>
              <a:t>отсутствие запретов;</a:t>
            </a:r>
          </a:p>
          <a:p>
            <a:r>
              <a:rPr lang="ru-RU" sz="11200" dirty="0" smtClean="0"/>
              <a:t>восторгаются им, ежеминутно находят в ребенке «таланты»</a:t>
            </a:r>
          </a:p>
          <a:p>
            <a:pPr>
              <a:buNone/>
            </a:pPr>
            <a:r>
              <a:rPr lang="ru-RU" sz="11200" dirty="0" smtClean="0">
                <a:solidFill>
                  <a:srgbClr val="FF0000"/>
                </a:solidFill>
              </a:rPr>
              <a:t> В результате воспитывается </a:t>
            </a:r>
          </a:p>
          <a:p>
            <a:r>
              <a:rPr lang="ru-RU" sz="11200" dirty="0" smtClean="0"/>
              <a:t> эгоизм;</a:t>
            </a:r>
          </a:p>
          <a:p>
            <a:r>
              <a:rPr lang="ru-RU" sz="11200" dirty="0" smtClean="0"/>
              <a:t>безответственность;</a:t>
            </a:r>
          </a:p>
          <a:p>
            <a:r>
              <a:rPr lang="ru-RU" sz="11200" dirty="0" smtClean="0"/>
              <a:t>желание получать все и сразу;</a:t>
            </a:r>
          </a:p>
          <a:p>
            <a:r>
              <a:rPr lang="ru-RU" sz="11200" dirty="0" smtClean="0"/>
              <a:t>потребительское отношение к окружающим;</a:t>
            </a:r>
          </a:p>
          <a:p>
            <a:r>
              <a:rPr lang="ru-RU" sz="11200" dirty="0" smtClean="0"/>
              <a:t>своеволие;</a:t>
            </a:r>
          </a:p>
          <a:p>
            <a:r>
              <a:rPr lang="ru-RU" sz="11200" dirty="0" smtClean="0"/>
              <a:t>упрямство;</a:t>
            </a:r>
          </a:p>
          <a:p>
            <a:r>
              <a:rPr lang="ru-RU" sz="11200" dirty="0" smtClean="0"/>
              <a:t>непонимание запретов.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Воспитание равнодушием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родители считают, что в их обязанности входит лишь кормить и одевать ребенка;</a:t>
            </a:r>
          </a:p>
          <a:p>
            <a:r>
              <a:rPr lang="ru-RU" dirty="0" smtClean="0"/>
              <a:t>нет контроля, ребенок предоставлен сам себе;</a:t>
            </a:r>
          </a:p>
          <a:p>
            <a:r>
              <a:rPr lang="ru-RU" dirty="0" smtClean="0"/>
              <a:t>нет тепла, ласки, внимания;</a:t>
            </a:r>
          </a:p>
          <a:p>
            <a:r>
              <a:rPr lang="ru-RU" dirty="0" smtClean="0"/>
              <a:t>не формируются навыки социальной жизни (нет понимания, что хорошо, а что плохо).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У детей в таких семьях:</a:t>
            </a:r>
          </a:p>
          <a:p>
            <a:r>
              <a:rPr lang="ru-RU" dirty="0" smtClean="0"/>
              <a:t>сложности в адаптации и социализации;</a:t>
            </a:r>
          </a:p>
          <a:p>
            <a:r>
              <a:rPr lang="ru-RU" dirty="0" smtClean="0"/>
              <a:t>часто нарушения в поведении;</a:t>
            </a:r>
          </a:p>
          <a:p>
            <a:r>
              <a:rPr lang="ru-RU" dirty="0" smtClean="0"/>
              <a:t>склонность к правонарушениям.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Воспитание постоянной опекой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25000" lnSpcReduction="20000"/>
          </a:bodyPr>
          <a:lstStyle/>
          <a:p>
            <a:r>
              <a:rPr lang="ru-RU" sz="11200" dirty="0" smtClean="0"/>
              <a:t>теплое отношение к ребенку, но контроль каждого шага;</a:t>
            </a:r>
          </a:p>
          <a:p>
            <a:r>
              <a:rPr lang="ru-RU" sz="11200" dirty="0" smtClean="0"/>
              <a:t>все решения принимаются родителями;</a:t>
            </a:r>
          </a:p>
          <a:p>
            <a:r>
              <a:rPr lang="ru-RU" sz="11200" dirty="0" smtClean="0"/>
              <a:t>ребенку не дается самостоятельность;</a:t>
            </a:r>
          </a:p>
          <a:p>
            <a:r>
              <a:rPr lang="ru-RU" sz="11200" dirty="0" smtClean="0"/>
              <a:t>подавляется инициатива.</a:t>
            </a:r>
          </a:p>
          <a:p>
            <a:pPr>
              <a:buNone/>
            </a:pPr>
            <a:r>
              <a:rPr lang="ru-RU" sz="11200" dirty="0" smtClean="0">
                <a:solidFill>
                  <a:srgbClr val="FF0000"/>
                </a:solidFill>
              </a:rPr>
              <a:t>В результате воспитывается :</a:t>
            </a:r>
          </a:p>
          <a:p>
            <a:r>
              <a:rPr lang="ru-RU" sz="11200" dirty="0" smtClean="0"/>
              <a:t>инфантильность;</a:t>
            </a:r>
          </a:p>
          <a:p>
            <a:r>
              <a:rPr lang="ru-RU" sz="11200" dirty="0" smtClean="0"/>
              <a:t>зависимость;</a:t>
            </a:r>
          </a:p>
          <a:p>
            <a:r>
              <a:rPr lang="ru-RU" sz="11200" dirty="0" smtClean="0"/>
              <a:t>необщительность;</a:t>
            </a:r>
          </a:p>
          <a:p>
            <a:r>
              <a:rPr lang="ru-RU" sz="11200" dirty="0" smtClean="0"/>
              <a:t>неприспособленность к жизни;</a:t>
            </a:r>
          </a:p>
          <a:p>
            <a:r>
              <a:rPr lang="ru-RU" sz="11200" dirty="0" smtClean="0"/>
              <a:t>привычка, что за них все решают;</a:t>
            </a:r>
          </a:p>
          <a:p>
            <a:r>
              <a:rPr lang="ru-RU" sz="11200" dirty="0" smtClean="0"/>
              <a:t>эгоцентризм.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730</Words>
  <Application>Microsoft Office PowerPoint</Application>
  <PresentationFormat>Экран (4:3)</PresentationFormat>
  <Paragraphs>116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Стили семейного воспитания</vt:lpstr>
      <vt:lpstr>Авторитарный стиль</vt:lpstr>
      <vt:lpstr>Демократический стиль</vt:lpstr>
      <vt:lpstr>Попустительский стиль</vt:lpstr>
      <vt:lpstr>Хаотический стиль</vt:lpstr>
      <vt:lpstr>Опекающий стиль (гиперопека, концентрация внимания на ребенке</vt:lpstr>
      <vt:lpstr>«Кумир семьи»</vt:lpstr>
      <vt:lpstr>Воспитание равнодушием</vt:lpstr>
      <vt:lpstr>Воспитание постоянной опекой</vt:lpstr>
      <vt:lpstr>Воспитание по типу Золушки</vt:lpstr>
      <vt:lpstr>Воспитание по типу Золушки</vt:lpstr>
      <vt:lpstr>«Ежовые рукавицы»</vt:lpstr>
      <vt:lpstr>Воспитание в «культе болезни»</vt:lpstr>
      <vt:lpstr>Тест «Я и мой ребёнок»</vt:lpstr>
      <vt:lpstr>Слайд 15</vt:lpstr>
      <vt:lpstr>Две фигуры</vt:lpstr>
      <vt:lpstr>Интерпретация</vt:lpstr>
      <vt:lpstr>Слайд 18</vt:lpstr>
      <vt:lpstr>Самолётик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Стили семейного воспитания</dc:title>
  <dc:creator>301</dc:creator>
  <cp:lastModifiedBy>305</cp:lastModifiedBy>
  <cp:revision>45</cp:revision>
  <dcterms:created xsi:type="dcterms:W3CDTF">2018-12-12T04:58:54Z</dcterms:created>
  <dcterms:modified xsi:type="dcterms:W3CDTF">2018-12-13T06:16:57Z</dcterms:modified>
</cp:coreProperties>
</file>