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75" r:id="rId5"/>
    <p:sldId id="282" r:id="rId6"/>
    <p:sldId id="276" r:id="rId7"/>
    <p:sldId id="267" r:id="rId8"/>
    <p:sldId id="290" r:id="rId9"/>
    <p:sldId id="28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FFE1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80" y="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CE919-1C9D-4871-A96A-C1D81CA84745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1089-E670-4E67-9F4C-4AEC351A2D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642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CE919-1C9D-4871-A96A-C1D81CA84745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1089-E670-4E67-9F4C-4AEC351A2D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96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CE919-1C9D-4871-A96A-C1D81CA84745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1089-E670-4E67-9F4C-4AEC351A2D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2002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86DDDE-3C24-42F7-AD86-2E9235749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AE15F-6247-4BFE-8560-255CB9D3AF3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2753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86DDDE-3C24-42F7-AD86-2E9235749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AE15F-6247-4BFE-8560-255CB9D3AF3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672232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86DDDE-3C24-42F7-AD86-2E9235749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AE15F-6247-4BFE-8560-255CB9D3AF3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638994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86DDDE-3C24-42F7-AD86-2E9235749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AE15F-6247-4BFE-8560-255CB9D3AF3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823440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86DDDE-3C24-42F7-AD86-2E9235749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AE15F-6247-4BFE-8560-255CB9D3AF3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410268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86DDDE-3C24-42F7-AD86-2E9235749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AE15F-6247-4BFE-8560-255CB9D3AF3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0681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86DDDE-3C24-42F7-AD86-2E9235749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AE15F-6247-4BFE-8560-255CB9D3AF3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948720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86DDDE-3C24-42F7-AD86-2E9235749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AE15F-6247-4BFE-8560-255CB9D3AF3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48364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CE919-1C9D-4871-A96A-C1D81CA84745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1089-E670-4E67-9F4C-4AEC351A2D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5376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86DDDE-3C24-42F7-AD86-2E9235749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AE15F-6247-4BFE-8560-255CB9D3AF3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886068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86DDDE-3C24-42F7-AD86-2E9235749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AE15F-6247-4BFE-8560-255CB9D3AF3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186150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86DDDE-3C24-42F7-AD86-2E9235749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AE15F-6247-4BFE-8560-255CB9D3AF3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724441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86DDDE-3C24-42F7-AD86-2E9235749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AE15F-6247-4BFE-8560-255CB9D3AF3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563249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86DDDE-3C24-42F7-AD86-2E9235749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AE15F-6247-4BFE-8560-255CB9D3AF3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360322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86DDDE-3C24-42F7-AD86-2E9235749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AE15F-6247-4BFE-8560-255CB9D3AF3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218675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86DDDE-3C24-42F7-AD86-2E9235749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AE15F-6247-4BFE-8560-255CB9D3AF3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83496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86DDDE-3C24-42F7-AD86-2E9235749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AE15F-6247-4BFE-8560-255CB9D3AF3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704139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86DDDE-3C24-42F7-AD86-2E9235749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AE15F-6247-4BFE-8560-255CB9D3AF3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610352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86DDDE-3C24-42F7-AD86-2E9235749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AE15F-6247-4BFE-8560-255CB9D3AF3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09675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CE919-1C9D-4871-A96A-C1D81CA84745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1089-E670-4E67-9F4C-4AEC351A2D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9847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86DDDE-3C24-42F7-AD86-2E9235749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AE15F-6247-4BFE-8560-255CB9D3AF3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535739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86DDDE-3C24-42F7-AD86-2E9235749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AE15F-6247-4BFE-8560-255CB9D3AF3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202576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86DDDE-3C24-42F7-AD86-2E9235749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AE15F-6247-4BFE-8560-255CB9D3AF3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416871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86DDDE-3C24-42F7-AD86-2E9235749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AE15F-6247-4BFE-8560-255CB9D3AF3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35780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CE919-1C9D-4871-A96A-C1D81CA84745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1089-E670-4E67-9F4C-4AEC351A2D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528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CE919-1C9D-4871-A96A-C1D81CA84745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1089-E670-4E67-9F4C-4AEC351A2D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758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CE919-1C9D-4871-A96A-C1D81CA84745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1089-E670-4E67-9F4C-4AEC351A2D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820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CE919-1C9D-4871-A96A-C1D81CA84745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1089-E670-4E67-9F4C-4AEC351A2D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405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CE919-1C9D-4871-A96A-C1D81CA84745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1089-E670-4E67-9F4C-4AEC351A2D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315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CE919-1C9D-4871-A96A-C1D81CA84745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1089-E670-4E67-9F4C-4AEC351A2D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262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4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CE919-1C9D-4871-A96A-C1D81CA84745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81089-E670-4E67-9F4C-4AEC351A2D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657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86DDDE-3C24-42F7-AD86-2E9235749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AE15F-6247-4BFE-8560-255CB9D3AF3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11667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86DDDE-3C24-42F7-AD86-2E9235749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AE15F-6247-4BFE-8560-255CB9D3AF3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47352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7.png"/><Relationship Id="rId18" Type="http://schemas.microsoft.com/office/2007/relationships/hdphoto" Target="../media/hdphoto8.wdp"/><Relationship Id="rId26" Type="http://schemas.microsoft.com/office/2007/relationships/hdphoto" Target="../media/hdphoto12.wdp"/><Relationship Id="rId3" Type="http://schemas.openxmlformats.org/officeDocument/2006/relationships/image" Target="../media/image12.png"/><Relationship Id="rId21" Type="http://schemas.openxmlformats.org/officeDocument/2006/relationships/image" Target="../media/image21.png"/><Relationship Id="rId7" Type="http://schemas.openxmlformats.org/officeDocument/2006/relationships/image" Target="../media/image14.png"/><Relationship Id="rId12" Type="http://schemas.microsoft.com/office/2007/relationships/hdphoto" Target="../media/hdphoto5.wdp"/><Relationship Id="rId17" Type="http://schemas.openxmlformats.org/officeDocument/2006/relationships/image" Target="../media/image19.png"/><Relationship Id="rId25" Type="http://schemas.openxmlformats.org/officeDocument/2006/relationships/image" Target="../media/image23.png"/><Relationship Id="rId2" Type="http://schemas.openxmlformats.org/officeDocument/2006/relationships/image" Target="../media/image11.jpeg"/><Relationship Id="rId16" Type="http://schemas.microsoft.com/office/2007/relationships/hdphoto" Target="../media/hdphoto7.wdp"/><Relationship Id="rId20" Type="http://schemas.microsoft.com/office/2007/relationships/hdphoto" Target="../media/hdphoto9.wdp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16.png"/><Relationship Id="rId24" Type="http://schemas.microsoft.com/office/2007/relationships/hdphoto" Target="../media/hdphoto11.wdp"/><Relationship Id="rId5" Type="http://schemas.openxmlformats.org/officeDocument/2006/relationships/image" Target="../media/image13.png"/><Relationship Id="rId15" Type="http://schemas.openxmlformats.org/officeDocument/2006/relationships/image" Target="../media/image18.png"/><Relationship Id="rId23" Type="http://schemas.openxmlformats.org/officeDocument/2006/relationships/image" Target="../media/image22.png"/><Relationship Id="rId10" Type="http://schemas.microsoft.com/office/2007/relationships/hdphoto" Target="../media/hdphoto4.wdp"/><Relationship Id="rId19" Type="http://schemas.openxmlformats.org/officeDocument/2006/relationships/image" Target="../media/image20.png"/><Relationship Id="rId4" Type="http://schemas.microsoft.com/office/2007/relationships/hdphoto" Target="../media/hdphoto1.wdp"/><Relationship Id="rId9" Type="http://schemas.openxmlformats.org/officeDocument/2006/relationships/image" Target="../media/image15.png"/><Relationship Id="rId14" Type="http://schemas.microsoft.com/office/2007/relationships/hdphoto" Target="../media/hdphoto6.wdp"/><Relationship Id="rId22" Type="http://schemas.microsoft.com/office/2007/relationships/hdphoto" Target="../media/hdphoto10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31522" y="620688"/>
            <a:ext cx="8286243" cy="8345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500" b="1" dirty="0">
                <a:solidFill>
                  <a:srgbClr val="C00000"/>
                </a:solidFill>
                <a:effectLst/>
                <a:latin typeface="Comic Sans MS" panose="030F0702030302020204" pitchFamily="66" charset="0"/>
                <a:ea typeface="Times New Roman"/>
                <a:cs typeface="Times New Roman"/>
              </a:rPr>
              <a:t>«В гостях у русской печки»</a:t>
            </a:r>
            <a:endParaRPr lang="ru-RU" sz="4500" dirty="0">
              <a:solidFill>
                <a:srgbClr val="C00000"/>
              </a:solidFill>
              <a:latin typeface="Comic Sans MS" panose="030F0702030302020204" pitchFamily="66" charset="0"/>
              <a:ea typeface="Calibri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2204266"/>
            <a:ext cx="2736304" cy="283154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Left"/>
            <a:lightRig rig="soft" dir="t">
              <a:rot lat="0" lon="0" rev="0"/>
            </a:lightRig>
          </a:scene3d>
          <a:sp3d contourW="44450" prstMaterial="matte">
            <a:bevelT w="63500" h="63500" prst="convex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ru-RU" sz="1400" i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Деревня завалена снегом,</a:t>
            </a:r>
          </a:p>
          <a:p>
            <a:pPr algn="ctr"/>
            <a:r>
              <a:rPr lang="ru-RU" sz="1400" i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Дома из сугробов торчат,</a:t>
            </a:r>
          </a:p>
          <a:p>
            <a:pPr algn="ctr"/>
            <a:r>
              <a:rPr lang="ru-RU" sz="1400" i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Морозы лютуют, а в печке</a:t>
            </a:r>
          </a:p>
          <a:p>
            <a:pPr algn="ctr"/>
            <a:r>
              <a:rPr lang="ru-RU" sz="1400" i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Отрадно поленья трещат.</a:t>
            </a:r>
          </a:p>
          <a:p>
            <a:pPr algn="ctr"/>
            <a:endParaRPr lang="ru-RU" sz="500" i="1" dirty="0">
              <a:solidFill>
                <a:srgbClr val="00206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sz="1400" i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Дымок из трубы улетает,</a:t>
            </a:r>
          </a:p>
          <a:p>
            <a:pPr algn="ctr"/>
            <a:r>
              <a:rPr lang="ru-RU" sz="1400" i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Как в древней далёкой Руси.</a:t>
            </a:r>
          </a:p>
          <a:p>
            <a:pPr algn="ctr"/>
            <a:r>
              <a:rPr lang="ru-RU" sz="1400" i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В России домов не бывает</a:t>
            </a:r>
          </a:p>
          <a:p>
            <a:pPr algn="ctr"/>
            <a:r>
              <a:rPr lang="ru-RU" sz="1400" i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Без русской добротной печи.</a:t>
            </a:r>
          </a:p>
          <a:p>
            <a:pPr algn="ctr"/>
            <a:endParaRPr lang="ru-RU" sz="500" i="1" dirty="0">
              <a:solidFill>
                <a:srgbClr val="00206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sz="1400" i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Изба без печи сиротеет,</a:t>
            </a:r>
          </a:p>
          <a:p>
            <a:pPr algn="ctr"/>
            <a:r>
              <a:rPr lang="ru-RU" sz="1400" i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Без неё нет в доме тепла.</a:t>
            </a:r>
          </a:p>
          <a:p>
            <a:pPr algn="ctr"/>
            <a:r>
              <a:rPr lang="ru-RU" sz="1400" i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Она словно символ России,</a:t>
            </a:r>
          </a:p>
          <a:p>
            <a:pPr algn="ctr"/>
            <a:r>
              <a:rPr lang="ru-RU" sz="1400" i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Была, есть и будет всегда!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818" y="1628800"/>
            <a:ext cx="5929713" cy="485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34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el-ab.ru/foto8.png?i=17091&amp;k=derevenskaya-izba-vnutri-fot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5656" y="1340768"/>
            <a:ext cx="6762750" cy="5076826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439850"/>
          </a:xfrm>
        </p:spPr>
        <p:txBody>
          <a:bodyPr>
            <a:normAutofit/>
          </a:bodyPr>
          <a:lstStyle/>
          <a:p>
            <a:r>
              <a:rPr lang="ru-RU" sz="35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В русской избе печь занимала центральное место</a:t>
            </a:r>
          </a:p>
        </p:txBody>
      </p:sp>
    </p:spTree>
    <p:extLst>
      <p:ext uri="{BB962C8B-B14F-4D97-AF65-F5344CB8AC3E}">
        <p14:creationId xmlns:p14="http://schemas.microsoft.com/office/powerpoint/2010/main" val="1942649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30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В печи мылись </a:t>
            </a:r>
            <a:endParaRPr lang="ru-RU" sz="3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Picture 2" descr="http://slavyanskaya-kultura.ru/upload/wysiwyg/c9e564ad29cfe471bb9d0d29c5cbf5e4.jpg"/>
          <p:cNvPicPr>
            <a:picLocks noChangeAspect="1" noChangeArrowheads="1"/>
          </p:cNvPicPr>
          <p:nvPr/>
        </p:nvPicPr>
        <p:blipFill>
          <a:blip r:embed="rId2"/>
          <a:srcRect r="2804"/>
          <a:stretch>
            <a:fillRect/>
          </a:stretch>
        </p:blipFill>
        <p:spPr bwMode="auto">
          <a:xfrm>
            <a:off x="251520" y="692696"/>
            <a:ext cx="5910063" cy="3921062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5" r="22275"/>
          <a:stretch/>
        </p:blipFill>
        <p:spPr>
          <a:xfrm>
            <a:off x="5364088" y="3400817"/>
            <a:ext cx="3094070" cy="306488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952236" y="2830759"/>
            <a:ext cx="313184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На печи спали </a:t>
            </a:r>
            <a:endParaRPr lang="ru-RU" sz="3000" b="1" dirty="0"/>
          </a:p>
        </p:txBody>
      </p:sp>
    </p:spTree>
    <p:extLst>
      <p:ext uri="{BB962C8B-B14F-4D97-AF65-F5344CB8AC3E}">
        <p14:creationId xmlns:p14="http://schemas.microsoft.com/office/powerpoint/2010/main" val="2819553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95737" y="569139"/>
            <a:ext cx="446273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Топили печь дровами</a:t>
            </a:r>
            <a:endParaRPr lang="ru-RU" sz="3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95172"/>
            <a:ext cx="5518219" cy="512232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995936" y="4797152"/>
            <a:ext cx="1440160" cy="21602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http://waska45.ru/wp-content/uploads/2014/04/6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2240" y="871417"/>
            <a:ext cx="1597721" cy="236184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sp>
        <p:nvSpPr>
          <p:cNvPr id="10" name="Прямоугольник 9"/>
          <p:cNvSpPr/>
          <p:nvPr/>
        </p:nvSpPr>
        <p:spPr>
          <a:xfrm flipH="1">
            <a:off x="6876256" y="5978946"/>
            <a:ext cx="15977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Comic Sans MS" pitchFamily="66" charset="0"/>
                <a:ea typeface="+mj-ea"/>
              </a:rPr>
              <a:t>Березовыми 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11" name="Picture 4" descr="http://usiter.com/uploads/20110108/bereza_les_berezovyi_les_564130870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23462" y="3682064"/>
            <a:ext cx="1481674" cy="22301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sp>
        <p:nvSpPr>
          <p:cNvPr id="12" name="Прямоугольник 11"/>
          <p:cNvSpPr/>
          <p:nvPr/>
        </p:nvSpPr>
        <p:spPr>
          <a:xfrm flipH="1">
            <a:off x="6876256" y="3259723"/>
            <a:ext cx="15977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Comic Sans MS" pitchFamily="66" charset="0"/>
                <a:ea typeface="+mj-ea"/>
              </a:rPr>
              <a:t>Сосновыми 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455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-5257"/>
            <a:ext cx="8549604" cy="646331"/>
          </a:xfrm>
          <a:prstGeom prst="rect">
            <a:avLst/>
          </a:prstGeom>
          <a:solidFill>
            <a:srgbClr val="FFE1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Утварь из приклада русской печи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2702980" y="1158868"/>
            <a:ext cx="2593161" cy="2810295"/>
            <a:chOff x="107504" y="2924944"/>
            <a:chExt cx="2885306" cy="2976577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2924944"/>
              <a:ext cx="2885306" cy="2885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540977" y="5347343"/>
              <a:ext cx="1728192" cy="5541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>
                  <a:latin typeface="Comic Sans MS" panose="030F0702030302020204" pitchFamily="66" charset="0"/>
                </a:rPr>
                <a:t>Бадья </a:t>
              </a: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1767266" y="3485013"/>
            <a:ext cx="3084190" cy="3084190"/>
            <a:chOff x="4714412" y="2912608"/>
            <a:chExt cx="3084190" cy="3084190"/>
          </a:xfrm>
        </p:grpSpPr>
        <p:pic>
          <p:nvPicPr>
            <p:cNvPr id="5124" name="Picture 4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343" b="89685" l="2797" r="9685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4412" y="2912608"/>
              <a:ext cx="3084190" cy="3084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4817951" y="3643325"/>
              <a:ext cx="18722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>
                  <a:latin typeface="Comic Sans MS" panose="030F0702030302020204" pitchFamily="66" charset="0"/>
                </a:rPr>
                <a:t>Веник</a:t>
              </a:r>
              <a:r>
                <a:rPr lang="ru-RU" sz="2800" dirty="0"/>
                <a:t> </a:t>
              </a: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4958604" y="2647811"/>
            <a:ext cx="1755194" cy="3695146"/>
            <a:chOff x="4400981" y="3068960"/>
            <a:chExt cx="1755194" cy="3695146"/>
          </a:xfrm>
        </p:grpSpPr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50" b="96250" l="10000" r="90000">
                          <a14:foregroundMark x1="51053" y1="87500" x2="51053" y2="87500"/>
                          <a14:foregroundMark x1="49474" y1="96250" x2="49474" y2="96250"/>
                          <a14:backgroundMark x1="76842" y1="11000" x2="76842" y2="11000"/>
                          <a14:backgroundMark x1="38947" y1="65750" x2="38947" y2="65750"/>
                          <a14:backgroundMark x1="43158" y1="78750" x2="43158" y2="78750"/>
                          <a14:backgroundMark x1="62105" y1="79500" x2="62105" y2="79500"/>
                          <a14:backgroundMark x1="80526" y1="79250" x2="80526" y2="79250"/>
                          <a14:backgroundMark x1="38947" y1="62250" x2="38947" y2="62250"/>
                          <a14:backgroundMark x1="40000" y1="55250" x2="40000" y2="55250"/>
                          <a14:backgroundMark x1="41579" y1="47500" x2="41579" y2="47500"/>
                          <a14:backgroundMark x1="42105" y1="40000" x2="42105" y2="40000"/>
                          <a14:backgroundMark x1="41579" y1="35750" x2="41579" y2="35750"/>
                          <a14:backgroundMark x1="75263" y1="17250" x2="75263" y2="17250"/>
                          <a14:backgroundMark x1="76316" y1="13750" x2="76316" y2="13750"/>
                          <a14:backgroundMark x1="71579" y1="20500" x2="71579" y2="20500"/>
                          <a14:backgroundMark x1="65789" y1="23750" x2="65789" y2="23750"/>
                          <a14:backgroundMark x1="41579" y1="32750" x2="41579" y2="32750"/>
                          <a14:backgroundMark x1="41579" y1="34000" x2="41579" y2="34000"/>
                          <a14:backgroundMark x1="66842" y1="21750" x2="66842" y2="21750"/>
                          <a14:backgroundMark x1="56842" y1="26750" x2="56842" y2="26750"/>
                          <a14:backgroundMark x1="55263" y1="28250" x2="55263" y2="28250"/>
                          <a14:backgroundMark x1="77368" y1="13250" x2="77368" y2="13250"/>
                          <a14:backgroundMark x1="77368" y1="11000" x2="77368" y2="11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0981" y="3068960"/>
              <a:ext cx="1755194" cy="3695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4423151" y="5476933"/>
              <a:ext cx="13954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>
                  <a:latin typeface="Comic Sans MS" panose="030F0702030302020204" pitchFamily="66" charset="0"/>
                  <a:cs typeface="Times New Roman" panose="02020603050405020304" pitchFamily="18" charset="0"/>
                </a:rPr>
                <a:t>Ухват</a:t>
              </a:r>
              <a:r>
                <a:rPr lang="ru-RU" sz="2800" dirty="0"/>
                <a:t> </a:t>
              </a: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215811" y="4823343"/>
            <a:ext cx="2264753" cy="1914592"/>
            <a:chOff x="4788024" y="2975205"/>
            <a:chExt cx="2667000" cy="2971110"/>
          </a:xfrm>
        </p:grpSpPr>
        <p:pic>
          <p:nvPicPr>
            <p:cNvPr id="5126" name="Picture 6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9286" l="0" r="975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8024" y="3279315"/>
              <a:ext cx="2667000" cy="266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5209422" y="2975205"/>
              <a:ext cx="1809616" cy="1480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>
                  <a:latin typeface="Comic Sans MS" panose="030F0702030302020204" pitchFamily="66" charset="0"/>
                </a:rPr>
                <a:t>Чугунок</a:t>
              </a:r>
              <a:r>
                <a:rPr lang="ru-RU" sz="2800" dirty="0"/>
                <a:t> </a:t>
              </a: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7475454" y="749387"/>
            <a:ext cx="1688947" cy="1676929"/>
            <a:chOff x="5159415" y="4509120"/>
            <a:chExt cx="1688947" cy="1676929"/>
          </a:xfrm>
        </p:grpSpPr>
        <p:pic>
          <p:nvPicPr>
            <p:cNvPr id="5127" name="Picture 7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E9E7E8"/>
                </a:clrFrom>
                <a:clrTo>
                  <a:srgbClr val="E9E7E8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302" b="92408" l="9919" r="89919">
                          <a14:foregroundMark x1="47805" y1="5423" x2="48130" y2="6291"/>
                          <a14:foregroundMark x1="50244" y1="4989" x2="52195" y2="7158"/>
                          <a14:foregroundMark x1="54472" y1="21692" x2="54472" y2="21692"/>
                          <a14:foregroundMark x1="32683" y1="19523" x2="32683" y2="19523"/>
                          <a14:foregroundMark x1="39187" y1="11931" x2="39187" y2="11931"/>
                          <a14:foregroundMark x1="52846" y1="21475" x2="52846" y2="21475"/>
                          <a14:foregroundMark x1="64390" y1="19957" x2="64390" y2="19957"/>
                          <a14:foregroundMark x1="67805" y1="22993" x2="68130" y2="22126"/>
                          <a14:foregroundMark x1="69431" y1="19306" x2="67480" y2="16486"/>
                          <a14:foregroundMark x1="64878" y1="13883" x2="62602" y2="13449"/>
                          <a14:foregroundMark x1="58049" y1="12581" x2="58049" y2="12581"/>
                          <a14:foregroundMark x1="52358" y1="11714" x2="50244" y2="13883"/>
                          <a14:foregroundMark x1="48618" y1="92408" x2="48618" y2="9240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0072" y="4509120"/>
              <a:ext cx="1628290" cy="12205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5159415" y="5662829"/>
              <a:ext cx="15449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>
                  <a:latin typeface="Comic Sans MS" panose="030F0702030302020204" pitchFamily="66" charset="0"/>
                </a:rPr>
                <a:t>Горшок</a:t>
              </a:r>
              <a:r>
                <a:rPr lang="ru-RU" sz="2800" dirty="0"/>
                <a:t> </a:t>
              </a: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4980774" y="572836"/>
            <a:ext cx="2700300" cy="2364369"/>
            <a:chOff x="5063902" y="3589744"/>
            <a:chExt cx="2870186" cy="2597663"/>
          </a:xfrm>
        </p:grpSpPr>
        <p:pic>
          <p:nvPicPr>
            <p:cNvPr id="5128" name="Picture 8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8482" b="97321" l="8687" r="925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3902" y="3589744"/>
              <a:ext cx="2870186" cy="2597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6094348" y="3710380"/>
              <a:ext cx="1719759" cy="5748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>
                  <a:latin typeface="Comic Sans MS" panose="030F0702030302020204" pitchFamily="66" charset="0"/>
                </a:rPr>
                <a:t>Крынки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-277602" y="2520929"/>
            <a:ext cx="3319224" cy="2053435"/>
            <a:chOff x="3851920" y="2466240"/>
            <a:chExt cx="3319224" cy="2053435"/>
          </a:xfrm>
        </p:grpSpPr>
        <p:pic>
          <p:nvPicPr>
            <p:cNvPr id="5129" name="Picture 9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1920" y="2466240"/>
              <a:ext cx="3319224" cy="198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4297997" y="3996455"/>
              <a:ext cx="209215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>
                  <a:latin typeface="Comic Sans MS" panose="030F0702030302020204" pitchFamily="66" charset="0"/>
                </a:rPr>
                <a:t>Гусятница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-54146" y="541294"/>
            <a:ext cx="4273264" cy="2241245"/>
            <a:chOff x="4519084" y="3072207"/>
            <a:chExt cx="4273264" cy="2241245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5315551" y="3072207"/>
              <a:ext cx="3476797" cy="1476812"/>
              <a:chOff x="3642989" y="2684998"/>
              <a:chExt cx="3476797" cy="1476812"/>
            </a:xfrm>
          </p:grpSpPr>
          <p:pic>
            <p:nvPicPr>
              <p:cNvPr id="5130" name="Picture 10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ackgroundRemoval t="10000" b="90000" l="10000" r="90000">
                            <a14:backgroundMark x1="46667" y1="66000" x2="51373" y2="65333"/>
                            <a14:backgroundMark x1="63922" y1="60667" x2="66275" y2="6066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09205" y="2684998"/>
                <a:ext cx="2510581" cy="14768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" name="TextBox 16"/>
              <p:cNvSpPr txBox="1"/>
              <p:nvPr/>
            </p:nvSpPr>
            <p:spPr>
              <a:xfrm>
                <a:off x="3642989" y="2826342"/>
                <a:ext cx="264550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800" dirty="0">
                    <a:latin typeface="Comic Sans MS" panose="030F0702030302020204" pitchFamily="66" charset="0"/>
                  </a:rPr>
                  <a:t>Сковородник </a:t>
                </a:r>
              </a:p>
            </p:txBody>
          </p:sp>
        </p:grpSp>
        <p:grpSp>
          <p:nvGrpSpPr>
            <p:cNvPr id="20" name="Группа 19"/>
            <p:cNvGrpSpPr/>
            <p:nvPr/>
          </p:nvGrpSpPr>
          <p:grpSpPr>
            <a:xfrm>
              <a:off x="4519084" y="3555907"/>
              <a:ext cx="2472521" cy="1757545"/>
              <a:chOff x="4519084" y="3555907"/>
              <a:chExt cx="2472521" cy="1757545"/>
            </a:xfrm>
          </p:grpSpPr>
          <p:pic>
            <p:nvPicPr>
              <p:cNvPr id="5131" name="Picture 11"/>
              <p:cNvPicPr>
                <a:picLocks noChangeAspect="1" noChangeArrowheads="1"/>
              </p:cNvPicPr>
              <p:nvPr/>
            </p:nvPicPr>
            <p:blipFill>
              <a:blip r:embed="rId1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18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19084" y="3555907"/>
                <a:ext cx="2472521" cy="16767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9" name="TextBox 18"/>
              <p:cNvSpPr txBox="1"/>
              <p:nvPr/>
            </p:nvSpPr>
            <p:spPr>
              <a:xfrm>
                <a:off x="4789041" y="4790232"/>
                <a:ext cx="193260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800" dirty="0"/>
                  <a:t>Сковорода </a:t>
                </a:r>
              </a:p>
            </p:txBody>
          </p:sp>
        </p:grp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400" b="99400" l="10000" r="90000">
                        <a14:backgroundMark x1="34000" y1="40800" x2="34000" y2="40800"/>
                        <a14:backgroundMark x1="31571" y1="36800" x2="31571" y2="36800"/>
                        <a14:backgroundMark x1="27286" y1="40600" x2="27286" y2="40600"/>
                        <a14:backgroundMark x1="25857" y1="49200" x2="25857" y2="49200"/>
                        <a14:backgroundMark x1="21571" y1="58800" x2="21571" y2="58800"/>
                        <a14:backgroundMark x1="16571" y1="63200" x2="18000" y2="63200"/>
                        <a14:backgroundMark x1="34000" y1="54800" x2="34857" y2="53600"/>
                        <a14:backgroundMark x1="37286" y1="48200" x2="37286" y2="48200"/>
                        <a14:backgroundMark x1="64571" y1="52200" x2="64571" y2="52200"/>
                        <a14:backgroundMark x1="57429" y1="53000" x2="55571" y2="55400"/>
                        <a14:backgroundMark x1="54143" y1="58600" x2="60143" y2="59400"/>
                        <a14:backgroundMark x1="69714" y1="58800" x2="70143" y2="57200"/>
                        <a14:backgroundMark x1="72714" y1="45800" x2="73286" y2="45000"/>
                        <a14:backgroundMark x1="77857" y1="37000" x2="78286" y2="35800"/>
                        <a14:backgroundMark x1="81429" y1="24200" x2="82000" y2="24000"/>
                        <a14:backgroundMark x1="84429" y1="17600" x2="84429" y2="17600"/>
                        <a14:backgroundMark x1="85714" y1="2800" x2="85714" y2="2800"/>
                        <a14:backgroundMark x1="42571" y1="43200" x2="42571" y2="43200"/>
                        <a14:backgroundMark x1="43286" y1="44600" x2="44429" y2="44600"/>
                        <a14:backgroundMark x1="46000" y1="47600" x2="46000" y2="47600"/>
                        <a14:backgroundMark x1="46000" y1="49000" x2="46000" y2="49000"/>
                        <a14:backgroundMark x1="49429" y1="54800" x2="49429" y2="54800"/>
                        <a14:backgroundMark x1="61286" y1="63200" x2="64143" y2="63200"/>
                        <a14:backgroundMark x1="65571" y1="68400" x2="67429" y2="68400"/>
                        <a14:backgroundMark x1="74571" y1="80200" x2="74571" y2="80200"/>
                        <a14:backgroundMark x1="79286" y1="79200" x2="79286" y2="77000"/>
                        <a14:backgroundMark x1="24714" y1="25200" x2="24714" y2="25200"/>
                        <a14:backgroundMark x1="25429" y1="30000" x2="25429" y2="29200"/>
                        <a14:backgroundMark x1="37714" y1="36800" x2="37714" y2="36800"/>
                        <a14:backgroundMark x1="25714" y1="26000" x2="25714" y2="26000"/>
                        <a14:backgroundMark x1="26571" y1="30600" x2="26571" y2="30600"/>
                        <a14:backgroundMark x1="20286" y1="19000" x2="20286" y2="19000"/>
                        <a14:backgroundMark x1="17857" y1="19400" x2="17857" y2="19400"/>
                        <a14:backgroundMark x1="39571" y1="41200" x2="39571" y2="41200"/>
                        <a14:backgroundMark x1="31571" y1="32600" x2="31571" y2="32600"/>
                        <a14:backgroundMark x1="39143" y1="38600" x2="39857" y2="38600"/>
                        <a14:backgroundMark x1="40429" y1="38800" x2="36429" y2="39000"/>
                        <a14:backgroundMark x1="37714" y1="41200" x2="37714" y2="41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851" y="3667198"/>
            <a:ext cx="4477066" cy="3197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Группа 24"/>
          <p:cNvGrpSpPr/>
          <p:nvPr/>
        </p:nvGrpSpPr>
        <p:grpSpPr>
          <a:xfrm>
            <a:off x="6855117" y="2052344"/>
            <a:ext cx="2347367" cy="3355435"/>
            <a:chOff x="3887692" y="2225934"/>
            <a:chExt cx="2798020" cy="3271160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10000" b="90000" l="0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7692" y="2225934"/>
              <a:ext cx="2793373" cy="2793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TextBox 23"/>
            <p:cNvSpPr txBox="1"/>
            <p:nvPr/>
          </p:nvSpPr>
          <p:spPr>
            <a:xfrm>
              <a:off x="4276465" y="4566950"/>
              <a:ext cx="2409247" cy="930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>
                  <a:latin typeface="Comic Sans MS" panose="030F0702030302020204" pitchFamily="66" charset="0"/>
                </a:rPr>
                <a:t>Противень</a:t>
              </a:r>
              <a:r>
                <a:rPr lang="ru-RU" sz="2800" dirty="0"/>
                <a:t> </a:t>
              </a: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6858846" y="4769296"/>
            <a:ext cx="2014286" cy="1586943"/>
            <a:chOff x="4909856" y="2593092"/>
            <a:chExt cx="2014286" cy="1586943"/>
          </a:xfrm>
        </p:grpSpPr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2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ackgroundRemoval t="10000" b="90000" l="1042" r="9739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9856" y="2593092"/>
              <a:ext cx="2014286" cy="1573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5436632" y="3656815"/>
              <a:ext cx="12961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>
                  <a:latin typeface="Comic Sans MS" panose="030F0702030302020204" pitchFamily="66" charset="0"/>
                </a:rPr>
                <a:t>Совок</a:t>
              </a:r>
              <a:r>
                <a:rPr lang="ru-RU" sz="2800" dirty="0"/>
                <a:t> </a:t>
              </a: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5767995" y="3019606"/>
            <a:ext cx="1800200" cy="3626660"/>
            <a:chOff x="3851920" y="2522118"/>
            <a:chExt cx="1800200" cy="3626660"/>
          </a:xfrm>
        </p:grpSpPr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backgroundRemoval t="901" b="100000" l="125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1652" y="2522118"/>
              <a:ext cx="1173088" cy="3255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TextBox 27"/>
            <p:cNvSpPr txBox="1"/>
            <p:nvPr/>
          </p:nvSpPr>
          <p:spPr>
            <a:xfrm>
              <a:off x="3851920" y="5625558"/>
              <a:ext cx="1800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>
                  <a:latin typeface="Comic Sans MS" panose="030F0702030302020204" pitchFamily="66" charset="0"/>
                </a:rPr>
                <a:t>Кочерга</a:t>
              </a:r>
              <a:r>
                <a:rPr lang="ru-RU" sz="2800" dirty="0"/>
                <a:t> </a:t>
              </a: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3781675" y="6215883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err="1">
                <a:latin typeface="Comic Sans MS" panose="030F0702030302020204" pitchFamily="66" charset="0"/>
              </a:rPr>
              <a:t>Садник</a:t>
            </a:r>
            <a:r>
              <a:rPr lang="ru-RU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61454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7F835-5598-12BC-5364-E6A5BD149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F01DEC-47FB-54C9-97A9-EC2C9A3FE1B5}"/>
              </a:ext>
            </a:extLst>
          </p:cNvPr>
          <p:cNvSpPr/>
          <p:nvPr/>
        </p:nvSpPr>
        <p:spPr>
          <a:xfrm>
            <a:off x="1331640" y="620688"/>
            <a:ext cx="73448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ea typeface="+mj-ea"/>
              </a:rPr>
              <a:t>По поведению русской печки предсказывали погоду</a:t>
            </a:r>
            <a:br>
              <a:rPr lang="ru-RU" sz="20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ea typeface="+mj-ea"/>
              </a:rPr>
            </a:b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ea typeface="+mj-ea"/>
              </a:rPr>
              <a:t>«красный огонь – к морозу,  белый – к оттепели»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7639588-1E84-7261-1120-0A5AFCBC14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628800"/>
            <a:ext cx="4824536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253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54523-3CDA-74A3-E68D-A94A3A0E3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 descr="https://pp.vk.me/c306906/v306906659/3232/VvAd6_NBs8I.jpg">
            <a:extLst>
              <a:ext uri="{FF2B5EF4-FFF2-40B4-BE49-F238E27FC236}">
                <a16:creationId xmlns:a16="http://schemas.microsoft.com/office/drawing/2014/main" id="{F00BDB94-BF87-4AAC-FA48-17758723888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22532" name="AutoShape 4" descr="https://pp.vk.me/c306906/v306906659/3232/VvAd6_NBs8I.jpg">
            <a:extLst>
              <a:ext uri="{FF2B5EF4-FFF2-40B4-BE49-F238E27FC236}">
                <a16:creationId xmlns:a16="http://schemas.microsoft.com/office/drawing/2014/main" id="{17ABED23-A6D5-FA8C-5D05-34417B20DAF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22534" name="AutoShape 6" descr="https://pp.vk.me/c306906/v306906659/3232/VvAd6_NBs8I.jpg">
            <a:extLst>
              <a:ext uri="{FF2B5EF4-FFF2-40B4-BE49-F238E27FC236}">
                <a16:creationId xmlns:a16="http://schemas.microsoft.com/office/drawing/2014/main" id="{FB6F3687-B887-722D-779D-8EDE2DC56A0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22536" name="AutoShape 8" descr="https://pp.vk.me/c306906/v306906659/3232/VvAd6_NBs8I.jpg">
            <a:extLst>
              <a:ext uri="{FF2B5EF4-FFF2-40B4-BE49-F238E27FC236}">
                <a16:creationId xmlns:a16="http://schemas.microsoft.com/office/drawing/2014/main" id="{C7CA0691-972D-7DD1-8D35-5951CA4BDBA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pic>
        <p:nvPicPr>
          <p:cNvPr id="22540" name="Picture 12" descr="http://skyclipart.ru/uploads/posts/2010-11/1288661697_russkaya-izba.jpg">
            <a:extLst>
              <a:ext uri="{FF2B5EF4-FFF2-40B4-BE49-F238E27FC236}">
                <a16:creationId xmlns:a16="http://schemas.microsoft.com/office/drawing/2014/main" id="{B280D47E-03C7-1C30-E00D-B4BDC685C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b="4276"/>
          <a:stretch>
            <a:fillRect/>
          </a:stretch>
        </p:blipFill>
        <p:spPr bwMode="auto">
          <a:xfrm>
            <a:off x="4211960" y="535761"/>
            <a:ext cx="4392488" cy="5786478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65131C9-06A2-0542-2FB7-815DA76732C8}"/>
              </a:ext>
            </a:extLst>
          </p:cNvPr>
          <p:cNvSpPr/>
          <p:nvPr/>
        </p:nvSpPr>
        <p:spPr>
          <a:xfrm>
            <a:off x="1403648" y="1673081"/>
            <a:ext cx="28083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ru-RU" sz="1000" b="1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000" dirty="0">
              <a:effectLst/>
              <a:latin typeface="Courier New" panose="02070309020205020404" pitchFamily="49" charset="0"/>
              <a:ea typeface="Times New Roman" panose="02020603050405020304" pitchFamily="18" charset="0"/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F9B81A24-3484-2576-28F0-4D89CAF18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274638"/>
            <a:ext cx="2952328" cy="2650306"/>
          </a:xfrm>
        </p:spPr>
        <p:txBody>
          <a:bodyPr/>
          <a:lstStyle/>
          <a:p>
            <a:r>
              <a:rPr lang="ru-RU" dirty="0"/>
              <a:t>Русская печь</a:t>
            </a:r>
          </a:p>
        </p:txBody>
      </p:sp>
    </p:spTree>
    <p:extLst>
      <p:ext uri="{BB962C8B-B14F-4D97-AF65-F5344CB8AC3E}">
        <p14:creationId xmlns:p14="http://schemas.microsoft.com/office/powerpoint/2010/main" val="37183688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Другая 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C0000"/>
      </a:hlink>
      <a:folHlink>
        <a:srgbClr val="974806"/>
      </a:folHlink>
    </a:clrScheme>
    <a:fontScheme name="Другая 1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Другая 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C0000"/>
      </a:hlink>
      <a:folHlink>
        <a:srgbClr val="974806"/>
      </a:folHlink>
    </a:clrScheme>
    <a:fontScheme name="Другая 1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129</Words>
  <Application>Microsoft Office PowerPoint</Application>
  <PresentationFormat>Экран (4:3)</PresentationFormat>
  <Paragraphs>39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Comic Sans MS</vt:lpstr>
      <vt:lpstr>Courier New</vt:lpstr>
      <vt:lpstr>Times New Roman</vt:lpstr>
      <vt:lpstr>Тема Office</vt:lpstr>
      <vt:lpstr>1_Тема Office</vt:lpstr>
      <vt:lpstr>2_Тема Office</vt:lpstr>
      <vt:lpstr>Презентация PowerPoint</vt:lpstr>
      <vt:lpstr>В русской избе печь занимала центральное место</vt:lpstr>
      <vt:lpstr>В печи мылись </vt:lpstr>
      <vt:lpstr>Топили печь дровами</vt:lpstr>
      <vt:lpstr>Презентация PowerPoint</vt:lpstr>
      <vt:lpstr>Презентация PowerPoint</vt:lpstr>
      <vt:lpstr>Русская печь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Светлана Ярина</cp:lastModifiedBy>
  <cp:revision>49</cp:revision>
  <dcterms:created xsi:type="dcterms:W3CDTF">2012-02-08T12:49:36Z</dcterms:created>
  <dcterms:modified xsi:type="dcterms:W3CDTF">2026-05-12T17:44:55Z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2960028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