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2" d="100"/>
          <a:sy n="102" d="100"/>
        </p:scale>
        <p:origin x="816" y="7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97F624-4055-4362-BE1B-C7A1E9B6752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A3B3A8-2B1E-4BAD-AE6C-303A6792BA4B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 bwMode="auto">
          <a:xfrm>
            <a:off x="950635" y="2083225"/>
            <a:ext cx="4360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 Bold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/>
              <a:t>Муниципальный социальный заказ </a:t>
            </a:r>
            <a:br>
              <a:rPr lang="ru-RU"/>
            </a:br>
            <a:r>
              <a:rPr lang="ru-RU"/>
              <a:t>в системе дополнительного образования</a:t>
            </a:r>
            <a:endParaRPr/>
          </a:p>
        </p:txBody>
      </p:sp>
      <p:sp>
        <p:nvSpPr>
          <p:cNvPr id="6" name="TextBox 37"/>
          <p:cNvSpPr txBox="1"/>
          <p:nvPr/>
        </p:nvSpPr>
        <p:spPr bwMode="auto">
          <a:xfrm>
            <a:off x="1616650" y="3039743"/>
            <a:ext cx="45631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 Bold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>
                <a:solidFill>
                  <a:srgbClr val="1FBF82"/>
                </a:solidFill>
                <a:latin typeface="Circe Bold"/>
              </a:rPr>
              <a:t>Распространяется</a:t>
            </a:r>
            <a:r>
              <a:rPr lang="ru-RU">
                <a:latin typeface="Circe"/>
              </a:rPr>
              <a:t> на дополнительные общеразвивающие программы технической, естественнонаучной, социально-гуманитарной, художественной, туристско-краеведческой </a:t>
            </a:r>
            <a:br>
              <a:rPr lang="ru-RU">
                <a:latin typeface="Circe"/>
              </a:rPr>
            </a:br>
            <a:r>
              <a:rPr lang="ru-RU">
                <a:latin typeface="Circe"/>
              </a:rPr>
              <a:t>и физкультурно-спортивной направленности</a:t>
            </a:r>
            <a:endParaRPr/>
          </a:p>
        </p:txBody>
      </p:sp>
      <p:sp>
        <p:nvSpPr>
          <p:cNvPr id="7" name="TextBox 10"/>
          <p:cNvSpPr txBox="1"/>
          <p:nvPr/>
        </p:nvSpPr>
        <p:spPr bwMode="auto">
          <a:xfrm>
            <a:off x="592992" y="314238"/>
            <a:ext cx="9784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Circe Bold"/>
              </a:rPr>
              <a:t>СИСТЕМА ПЕРСОНИФИЦИРОВАННОГО ФИНАНСИРОВАНИЯ ДОПОЛНИТЕЛЬНОГО ОБРАЗОВАНИЯ ДЕТЕЙ В УСЛОВИЯХ СОЦИАЛЬНОГО ЗАКАЗА</a:t>
            </a:r>
            <a:endParaRPr/>
          </a:p>
        </p:txBody>
      </p:sp>
      <p:sp>
        <p:nvSpPr>
          <p:cNvPr id="8" name="TextBox 37"/>
          <p:cNvSpPr txBox="1"/>
          <p:nvPr/>
        </p:nvSpPr>
        <p:spPr bwMode="auto">
          <a:xfrm>
            <a:off x="1616650" y="4702834"/>
            <a:ext cx="44793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 Bold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>
                <a:solidFill>
                  <a:srgbClr val="1FBF82"/>
                </a:solidFill>
                <a:latin typeface="Circe Bold"/>
              </a:rPr>
              <a:t>Не распространяется </a:t>
            </a:r>
            <a:r>
              <a:rPr lang="ru-RU">
                <a:latin typeface="Circe"/>
              </a:rPr>
              <a:t>на дополнительные предпрофессиональные программы в области искусств, дополнительные образовательные программы спортивной подготовки </a:t>
            </a:r>
            <a:endParaRPr/>
          </a:p>
        </p:txBody>
      </p:sp>
      <p:grpSp>
        <p:nvGrpSpPr>
          <p:cNvPr id="43" name="Группа 42"/>
          <p:cNvGrpSpPr/>
          <p:nvPr/>
        </p:nvGrpSpPr>
        <p:grpSpPr bwMode="auto">
          <a:xfrm rot="10800000">
            <a:off x="6801111" y="3266796"/>
            <a:ext cx="6614161" cy="3759443"/>
            <a:chOff x="6284076" y="3776103"/>
            <a:chExt cx="6614161" cy="3759443"/>
          </a:xfrm>
        </p:grpSpPr>
        <p:pic>
          <p:nvPicPr>
            <p:cNvPr id="39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9506701" y="5623952"/>
              <a:ext cx="3391536" cy="1911593"/>
            </a:xfrm>
            <a:prstGeom prst="rect">
              <a:avLst/>
            </a:prstGeom>
          </p:spPr>
        </p:pic>
        <p:pic>
          <p:nvPicPr>
            <p:cNvPr id="40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9506701" y="3776103"/>
              <a:ext cx="3391536" cy="1911593"/>
            </a:xfrm>
            <a:prstGeom prst="rect">
              <a:avLst/>
            </a:prstGeom>
          </p:spPr>
        </p:pic>
        <p:pic>
          <p:nvPicPr>
            <p:cNvPr id="38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284076" y="5623952"/>
              <a:ext cx="3391536" cy="1911593"/>
            </a:xfrm>
            <a:prstGeom prst="rect">
              <a:avLst/>
            </a:prstGeom>
          </p:spPr>
        </p:pic>
        <p:pic>
          <p:nvPicPr>
            <p:cNvPr id="9" name="Рисунок 2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284076" y="3776103"/>
              <a:ext cx="3391536" cy="1911593"/>
            </a:xfrm>
            <a:prstGeom prst="rect">
              <a:avLst/>
            </a:prstGeom>
          </p:spPr>
        </p:pic>
      </p:grpSp>
      <p:pic>
        <p:nvPicPr>
          <p:cNvPr id="1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9115425" y="237207"/>
            <a:ext cx="3076572" cy="7644146"/>
          </a:xfrm>
          <a:prstGeom prst="rect">
            <a:avLst/>
          </a:prstGeom>
        </p:spPr>
      </p:pic>
      <p:sp>
        <p:nvSpPr>
          <p:cNvPr id="11" name="Круг: прозрачная заливка 25"/>
          <p:cNvSpPr/>
          <p:nvPr/>
        </p:nvSpPr>
        <p:spPr bwMode="auto">
          <a:xfrm>
            <a:off x="10004040" y="4807468"/>
            <a:ext cx="2750831" cy="2750831"/>
          </a:xfrm>
          <a:prstGeom prst="donut">
            <a:avLst>
              <a:gd name="adj" fmla="val 1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: один скругленный угол 11"/>
          <p:cNvSpPr/>
          <p:nvPr/>
        </p:nvSpPr>
        <p:spPr bwMode="auto">
          <a:xfrm>
            <a:off x="695323" y="1711482"/>
            <a:ext cx="5857876" cy="4565493"/>
          </a:xfrm>
          <a:prstGeom prst="round1Rect">
            <a:avLst>
              <a:gd name="adj" fmla="val 4178"/>
            </a:avLst>
          </a:prstGeom>
          <a:noFill/>
          <a:ln w="38100">
            <a:solidFill>
              <a:srgbClr val="1FB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" name="Группа 40"/>
          <p:cNvGrpSpPr/>
          <p:nvPr/>
        </p:nvGrpSpPr>
        <p:grpSpPr bwMode="auto">
          <a:xfrm>
            <a:off x="1025141" y="3042621"/>
            <a:ext cx="539401" cy="539401"/>
            <a:chOff x="1025141" y="2740538"/>
            <a:chExt cx="539401" cy="539401"/>
          </a:xfrm>
        </p:grpSpPr>
        <p:sp>
          <p:nvSpPr>
            <p:cNvPr id="19" name="Овал 17"/>
            <p:cNvSpPr/>
            <p:nvPr/>
          </p:nvSpPr>
          <p:spPr bwMode="auto">
            <a:xfrm>
              <a:off x="1025141" y="2740538"/>
              <a:ext cx="539401" cy="539401"/>
            </a:xfrm>
            <a:prstGeom prst="ellipse">
              <a:avLst/>
            </a:prstGeom>
            <a:gradFill>
              <a:gsLst>
                <a:gs pos="0">
                  <a:srgbClr val="EEFFF3"/>
                </a:gs>
                <a:gs pos="100000">
                  <a:srgbClr val="C3FFE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1125833" y="2842073"/>
              <a:ext cx="336330" cy="336330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 bwMode="auto">
          <a:xfrm>
            <a:off x="1025141" y="4702834"/>
            <a:ext cx="539401" cy="539401"/>
            <a:chOff x="1025141" y="4709264"/>
            <a:chExt cx="539401" cy="539401"/>
          </a:xfrm>
        </p:grpSpPr>
        <p:sp>
          <p:nvSpPr>
            <p:cNvPr id="33" name="Овал 17"/>
            <p:cNvSpPr/>
            <p:nvPr/>
          </p:nvSpPr>
          <p:spPr bwMode="auto">
            <a:xfrm>
              <a:off x="1025141" y="4709264"/>
              <a:ext cx="539401" cy="539401"/>
            </a:xfrm>
            <a:prstGeom prst="ellipse">
              <a:avLst/>
            </a:prstGeom>
            <a:gradFill>
              <a:gsLst>
                <a:gs pos="0">
                  <a:srgbClr val="EEFFF3"/>
                </a:gs>
                <a:gs pos="100000">
                  <a:srgbClr val="C3FFE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183900" y="4868023"/>
              <a:ext cx="221882" cy="221882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015754" y="1711481"/>
            <a:ext cx="6923240" cy="4846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6360425" y="5769880"/>
            <a:ext cx="3391536" cy="1911593"/>
          </a:xfrm>
          <a:prstGeom prst="rect">
            <a:avLst/>
          </a:prstGeom>
        </p:spPr>
      </p:pic>
      <p:pic>
        <p:nvPicPr>
          <p:cNvPr id="12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188225" y="3483880"/>
            <a:ext cx="3391536" cy="1911593"/>
          </a:xfrm>
          <a:prstGeom prst="rect">
            <a:avLst/>
          </a:prstGeom>
        </p:spPr>
      </p:pic>
      <p:pic>
        <p:nvPicPr>
          <p:cNvPr id="15" name="Рисунок 3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-3" y="4276725"/>
            <a:ext cx="8429627" cy="2581275"/>
          </a:xfrm>
          <a:prstGeom prst="rect">
            <a:avLst/>
          </a:prstGeom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592992" y="-3547509"/>
            <a:ext cx="8305803" cy="2930241"/>
          </a:xfrm>
          <a:prstGeom prst="rect">
            <a:avLst/>
          </a:prstGeom>
        </p:spPr>
      </p:pic>
      <p:sp>
        <p:nvSpPr>
          <p:cNvPr id="4" name="TextBox 37"/>
          <p:cNvSpPr txBox="1"/>
          <p:nvPr/>
        </p:nvSpPr>
        <p:spPr bwMode="auto">
          <a:xfrm>
            <a:off x="592992" y="1830771"/>
            <a:ext cx="355038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 Bold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pPr>
              <a:spcBef>
                <a:spcPts val="600"/>
              </a:spcBef>
              <a:defRPr/>
            </a:pPr>
            <a:r>
              <a:rPr lang="ru-RU">
                <a:solidFill>
                  <a:srgbClr val="1FBF82"/>
                </a:solidFill>
                <a:latin typeface="Circe Bold"/>
              </a:rPr>
              <a:t>Сертификат </a:t>
            </a:r>
            <a:br>
              <a:rPr lang="ru-RU">
                <a:solidFill>
                  <a:srgbClr val="1FBF82"/>
                </a:solidFill>
                <a:latin typeface="Circe Bold"/>
              </a:rPr>
            </a:br>
            <a:r>
              <a:rPr lang="ru-RU">
                <a:solidFill>
                  <a:srgbClr val="1FBF82"/>
                </a:solidFill>
                <a:latin typeface="Circe Bold"/>
              </a:rPr>
              <a:t>дополнительного образования </a:t>
            </a:r>
            <a:endParaRPr/>
          </a:p>
          <a:p>
            <a:pPr>
              <a:spcBef>
                <a:spcPts val="600"/>
              </a:spcBef>
              <a:defRPr/>
            </a:pPr>
            <a:r>
              <a:rPr lang="ru-RU">
                <a:latin typeface="Circe"/>
              </a:rPr>
              <a:t>Реестровая запись ребенка </a:t>
            </a:r>
            <a:br>
              <a:rPr lang="ru-RU">
                <a:latin typeface="Circe"/>
              </a:rPr>
            </a:br>
            <a:r>
              <a:rPr lang="ru-RU">
                <a:latin typeface="Circe"/>
              </a:rPr>
              <a:t>в АИС «Персонифицированное дополнительное образование» 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2992" y="3378766"/>
            <a:ext cx="1795918" cy="1795918"/>
          </a:xfrm>
          <a:prstGeom prst="rect">
            <a:avLst/>
          </a:prstGeom>
        </p:spPr>
      </p:pic>
      <p:sp>
        <p:nvSpPr>
          <p:cNvPr id="6" name="TextBox 37"/>
          <p:cNvSpPr txBox="1"/>
          <p:nvPr/>
        </p:nvSpPr>
        <p:spPr bwMode="auto">
          <a:xfrm>
            <a:off x="592993" y="5422952"/>
            <a:ext cx="42266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 Bold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Circe Bold"/>
              </a:rPr>
              <a:t>hmao.pfdo.ru </a:t>
            </a:r>
            <a:r>
              <a:rPr lang="ru-RU">
                <a:solidFill>
                  <a:schemeClr val="bg1"/>
                </a:solidFill>
                <a:latin typeface="Circe"/>
              </a:rPr>
              <a:t>– обеспечивает возможность обучения за счет бюджетных средств (персонифицированный учет)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644456" y="1830771"/>
            <a:ext cx="5440137" cy="163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600">
                <a:solidFill>
                  <a:srgbClr val="1FBF82"/>
                </a:solidFill>
                <a:latin typeface="Circe Bold"/>
              </a:rPr>
              <a:t>Социальный сертификат </a:t>
            </a:r>
            <a:br>
              <a:rPr lang="ru-RU" sz="1600">
                <a:solidFill>
                  <a:srgbClr val="1FBF82"/>
                </a:solidFill>
                <a:latin typeface="Circe Bold"/>
              </a:rPr>
            </a:br>
            <a:r>
              <a:rPr lang="ru-RU" sz="1600">
                <a:solidFill>
                  <a:srgbClr val="1FBF82"/>
                </a:solidFill>
                <a:latin typeface="Circe Bold"/>
              </a:rPr>
              <a:t>дополнительного образования</a:t>
            </a:r>
            <a:endParaRPr/>
          </a:p>
          <a:p>
            <a:pPr>
              <a:spcBef>
                <a:spcPts val="600"/>
              </a:spcBef>
              <a:defRPr/>
            </a:pPr>
            <a:r>
              <a:rPr lang="ru-RU" sz="1600">
                <a:latin typeface="Circe"/>
              </a:rPr>
              <a:t>Именной документ, удостоверяющий право </a:t>
            </a:r>
            <a:br>
              <a:rPr lang="ru-RU" sz="1600">
                <a:latin typeface="Circe"/>
              </a:rPr>
            </a:br>
            <a:r>
              <a:rPr lang="ru-RU" sz="1600">
                <a:latin typeface="Circe"/>
              </a:rPr>
              <a:t>ребенка на оплату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Circe"/>
                <a:cs typeface="Circe"/>
              </a:rPr>
              <a:t>одной </a:t>
            </a:r>
            <a:r>
              <a:rPr lang="ru-RU" sz="1600">
                <a:latin typeface="Circe"/>
              </a:rPr>
              <a:t>программы дополнительного образования (персонифицированное финансирование)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5644456" y="3429000"/>
            <a:ext cx="5441217" cy="1097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Circe"/>
              </a:rPr>
              <a:t>В пределах </a:t>
            </a:r>
            <a:r>
              <a:rPr lang="ru-RU" sz="1600">
                <a:latin typeface="Circe Bold"/>
              </a:rPr>
              <a:t>одного сертификата дополнительного </a:t>
            </a:r>
            <a:r>
              <a:rPr lang="ru-RU" b="0" i="0" u="none" strike="noStrike" cap="none" spc="0">
                <a:solidFill>
                  <a:schemeClr val="tx1"/>
                </a:solidFill>
                <a:latin typeface="Circe"/>
                <a:cs typeface="Circe"/>
              </a:rPr>
              <a:t>образования </a:t>
            </a:r>
            <a:r>
              <a:rPr lang="ru-RU" sz="1600">
                <a:latin typeface="Circe"/>
              </a:rPr>
              <a:t>ребенок</a:t>
            </a:r>
            <a:r>
              <a:rPr lang="ru-RU" sz="1600">
                <a:latin typeface="Circe Bold"/>
              </a:rPr>
              <a:t> </a:t>
            </a:r>
            <a:r>
              <a:rPr lang="ru-RU" sz="1600">
                <a:latin typeface="Circe"/>
              </a:rPr>
              <a:t>имеет возможность использовать </a:t>
            </a:r>
            <a:r>
              <a:rPr lang="ru-RU" sz="1600">
                <a:latin typeface="Circe Bold"/>
              </a:rPr>
              <a:t>не менее 1 социального сертификата </a:t>
            </a:r>
            <a:endParaRPr lang="ru-RU" sz="1600">
              <a:latin typeface="Circe Bold"/>
            </a:endParaRPr>
          </a:p>
          <a:p>
            <a:pPr>
              <a:defRPr/>
            </a:pPr>
            <a:r>
              <a:rPr lang="ru-RU" sz="1600">
                <a:latin typeface="Circe Bold"/>
              </a:rPr>
              <a:t>(1 программы) </a:t>
            </a:r>
            <a:r>
              <a:rPr lang="ru-RU" sz="1600">
                <a:latin typeface="Circe Bold"/>
              </a:rPr>
              <a:t>в течение календарного года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 flipH="0" flipV="0">
            <a:off x="5644456" y="4541513"/>
            <a:ext cx="5591530" cy="57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1FBF82"/>
                </a:solidFill>
                <a:latin typeface="Circe Bold"/>
              </a:rPr>
              <a:t>Пилотные территории </a:t>
            </a:r>
            <a:r>
              <a:rPr lang="ru-RU" sz="1600">
                <a:latin typeface="Circe"/>
              </a:rPr>
              <a:t>– 22 муниципальных образования Ханты-Мансийского автономного округа — Югры </a:t>
            </a:r>
            <a:endParaRPr/>
          </a:p>
        </p:txBody>
      </p:sp>
      <p:sp>
        <p:nvSpPr>
          <p:cNvPr id="10" name="TextBox 10"/>
          <p:cNvSpPr txBox="1"/>
          <p:nvPr/>
        </p:nvSpPr>
        <p:spPr bwMode="auto">
          <a:xfrm>
            <a:off x="592992" y="314238"/>
            <a:ext cx="9784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Circe Bold"/>
              </a:rPr>
              <a:t>СИСТЕМА ПЕРСОНИФИЦИРОВАННОГО ФИНАНСИРОВАНИЯ ДОПОЛНИТЕЛЬНОГО ОБРАЗОВАНИЯ ДЕТЕЙ В УСЛОВИЯХ СОЦИАЛЬНОГО ЗАКАЗА</a:t>
            </a:r>
            <a:endParaRPr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20883924">
            <a:off x="2860466" y="2974557"/>
            <a:ext cx="2850780" cy="2930241"/>
          </a:xfrm>
          <a:prstGeom prst="rect">
            <a:avLst/>
          </a:prstGeom>
        </p:spPr>
      </p:pic>
      <p:pic>
        <p:nvPicPr>
          <p:cNvPr id="17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9951350" y="5769880"/>
            <a:ext cx="3391536" cy="1911593"/>
          </a:xfrm>
          <a:prstGeom prst="rect">
            <a:avLst/>
          </a:prstGeom>
        </p:spPr>
      </p:pic>
      <p:pic>
        <p:nvPicPr>
          <p:cNvPr id="18" name="object 50"/>
          <p:cNvPicPr/>
          <p:nvPr/>
        </p:nvPicPr>
        <p:blipFill>
          <a:blip r:embed="rId7"/>
          <a:stretch/>
        </p:blipFill>
        <p:spPr bwMode="auto">
          <a:xfrm>
            <a:off x="10377805" y="1514567"/>
            <a:ext cx="333754" cy="333754"/>
          </a:xfrm>
          <a:prstGeom prst="rect">
            <a:avLst/>
          </a:prstGeom>
          <a:effectLst>
            <a:outerShdw blurRad="279400" dist="139700" dir="24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9" name="Круг: прозрачная заливка 25"/>
          <p:cNvSpPr/>
          <p:nvPr/>
        </p:nvSpPr>
        <p:spPr bwMode="auto">
          <a:xfrm>
            <a:off x="5073764" y="5869228"/>
            <a:ext cx="2750831" cy="2750831"/>
          </a:xfrm>
          <a:prstGeom prst="donut">
            <a:avLst>
              <a:gd name="adj" fmla="val 1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923581" y="1092816"/>
            <a:ext cx="3391536" cy="1911593"/>
          </a:xfrm>
          <a:prstGeom prst="rect">
            <a:avLst/>
          </a:prstGeom>
        </p:spPr>
      </p:pic>
      <p:pic>
        <p:nvPicPr>
          <p:cNvPr id="38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6199998">
            <a:off x="9440512" y="-1124377"/>
            <a:ext cx="3391536" cy="1911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92992" y="345395"/>
            <a:ext cx="10737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latin typeface="Circe Bold"/>
              </a:rPr>
              <a:t>ЧТО ИЗМЕНИЛОСЬ С 1 СЕНТЯБРЯ 2023 ГОДА?</a:t>
            </a:r>
            <a:endParaRPr/>
          </a:p>
        </p:txBody>
      </p:sp>
      <p:sp>
        <p:nvSpPr>
          <p:cNvPr id="5" name="Прямоугольник: один скругленный угол 11"/>
          <p:cNvSpPr/>
          <p:nvPr/>
        </p:nvSpPr>
        <p:spPr bwMode="auto">
          <a:xfrm>
            <a:off x="695323" y="1098630"/>
            <a:ext cx="5810251" cy="5325029"/>
          </a:xfrm>
          <a:prstGeom prst="round1Rect">
            <a:avLst>
              <a:gd name="adj" fmla="val 4178"/>
            </a:avLst>
          </a:prstGeom>
          <a:noFill/>
          <a:ln w="38100">
            <a:solidFill>
              <a:srgbClr val="1FB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921497" y="1288250"/>
            <a:ext cx="5034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ru-RU" sz="1400"/>
              <a:t>С 1 сентября 2023 года сертификат </a:t>
            </a:r>
            <a:r>
              <a:rPr lang="ru-RU" sz="1400">
                <a:solidFill>
                  <a:srgbClr val="1FBF82"/>
                </a:solidFill>
                <a:latin typeface="Circe Bold"/>
              </a:rPr>
              <a:t>стал более удобным </a:t>
            </a:r>
            <a:br>
              <a:rPr lang="en-US" sz="1400">
                <a:solidFill>
                  <a:srgbClr val="1FBF82"/>
                </a:solidFill>
                <a:latin typeface="Circe Bold"/>
              </a:rPr>
            </a:br>
            <a:r>
              <a:rPr lang="ru-RU" sz="1400"/>
              <a:t>в использовании – его баланс выражен не в денежном эквиваленте, а в </a:t>
            </a:r>
            <a:r>
              <a:rPr lang="ru-RU" sz="1400">
                <a:solidFill>
                  <a:srgbClr val="1FBF82"/>
                </a:solidFill>
                <a:latin typeface="Circe Bold"/>
              </a:rPr>
              <a:t>часах недельной нагрузки </a:t>
            </a:r>
            <a:r>
              <a:rPr lang="ru-RU" sz="1400"/>
              <a:t>по программам дополнительного образования</a:t>
            </a:r>
            <a:endParaRPr lang="en-US" sz="1400"/>
          </a:p>
        </p:txBody>
      </p:sp>
      <p:sp>
        <p:nvSpPr>
          <p:cNvPr id="7" name="TextBox 6"/>
          <p:cNvSpPr txBox="1"/>
          <p:nvPr/>
        </p:nvSpPr>
        <p:spPr bwMode="auto">
          <a:xfrm>
            <a:off x="923741" y="2362007"/>
            <a:ext cx="1812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>
              <a:defRPr/>
            </a:pPr>
            <a:r>
              <a:rPr lang="ru-RU" sz="1400">
                <a:latin typeface="Circe Bold"/>
              </a:rPr>
              <a:t>Как это работает?</a:t>
            </a:r>
            <a:endParaRPr sz="1400">
              <a:latin typeface="Circe Bold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924792" y="2664657"/>
            <a:ext cx="1023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 algn="r">
              <a:defRPr/>
            </a:pPr>
            <a:r>
              <a:rPr lang="ru-RU" sz="1400"/>
              <a:t>Резерв </a:t>
            </a:r>
            <a:r>
              <a:rPr lang="ru-RU" sz="1400">
                <a:latin typeface="Circe Bold"/>
              </a:rPr>
              <a:t>2.00</a:t>
            </a:r>
            <a:endParaRPr sz="1400">
              <a:latin typeface="Circe Bold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917607" y="2669784"/>
            <a:ext cx="1118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>
              <a:defRPr/>
            </a:pPr>
            <a:r>
              <a:rPr lang="ru-RU" sz="1400"/>
              <a:t>Номинал </a:t>
            </a:r>
            <a:r>
              <a:rPr lang="ru-RU" sz="1400">
                <a:latin typeface="Circe Bold"/>
              </a:rPr>
              <a:t>5.00</a:t>
            </a:r>
            <a:endParaRPr sz="1400">
              <a:latin typeface="Circe Bold"/>
            </a:endParaRPr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166602" y="3118620"/>
            <a:ext cx="1516380" cy="1516380"/>
            <a:chOff x="1017826" y="2770844"/>
            <a:chExt cx="1516380" cy="1516380"/>
          </a:xfrm>
        </p:grpSpPr>
        <p:grpSp>
          <p:nvGrpSpPr>
            <p:cNvPr id="12" name="Группа 11"/>
            <p:cNvGrpSpPr/>
            <p:nvPr/>
          </p:nvGrpSpPr>
          <p:grpSpPr bwMode="auto">
            <a:xfrm>
              <a:off x="1017826" y="2770844"/>
              <a:ext cx="1516380" cy="1516380"/>
              <a:chOff x="1066800" y="3399974"/>
              <a:chExt cx="1882140" cy="1882140"/>
            </a:xfrm>
          </p:grpSpPr>
          <p:sp>
            <p:nvSpPr>
              <p:cNvPr id="9" name="Арка 8"/>
              <p:cNvSpPr/>
              <p:nvPr/>
            </p:nvSpPr>
            <p:spPr bwMode="auto">
              <a:xfrm>
                <a:off x="1066800" y="3399974"/>
                <a:ext cx="1882140" cy="1882140"/>
              </a:xfrm>
              <a:prstGeom prst="blockArc">
                <a:avLst>
                  <a:gd name="adj1" fmla="val 1847824"/>
                  <a:gd name="adj2" fmla="val 16080660"/>
                  <a:gd name="adj3" fmla="val 12089"/>
                </a:avLst>
              </a:prstGeom>
              <a:solidFill>
                <a:srgbClr val="1FBF8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Арка 9"/>
              <p:cNvSpPr/>
              <p:nvPr/>
            </p:nvSpPr>
            <p:spPr bwMode="auto">
              <a:xfrm>
                <a:off x="1066800" y="3399974"/>
                <a:ext cx="1882140" cy="1882140"/>
              </a:xfrm>
              <a:prstGeom prst="blockArc">
                <a:avLst>
                  <a:gd name="adj1" fmla="val 16393136"/>
                  <a:gd name="adj2" fmla="val 1498269"/>
                  <a:gd name="adj3" fmla="val 12038"/>
                </a:avLst>
              </a:prstGeom>
              <a:solidFill>
                <a:srgbClr val="F0C97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1331698" y="3107285"/>
              <a:ext cx="90096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600">
                  <a:latin typeface="Circe"/>
                </a:defRPr>
              </a:lvl1pPr>
            </a:lstStyle>
            <a:p>
              <a:pPr algn="ctr">
                <a:defRPr/>
              </a:pPr>
              <a:r>
                <a:rPr lang="en-US">
                  <a:latin typeface="Circe Bold"/>
                </a:rPr>
                <a:t>GOLD</a:t>
              </a:r>
              <a:endParaRPr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1136492" y="3453074"/>
              <a:ext cx="12790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600">
                  <a:latin typeface="Circe"/>
                </a:defRPr>
              </a:lvl1pPr>
            </a:lstStyle>
            <a:p>
              <a:pPr algn="ctr">
                <a:defRPr/>
              </a:pPr>
              <a:r>
                <a:rPr lang="ru-RU" sz="1400">
                  <a:latin typeface="Circe Bold"/>
                </a:rPr>
                <a:t>3.00</a:t>
              </a:r>
              <a:endParaRPr/>
            </a:p>
            <a:p>
              <a:pPr algn="ctr">
                <a:defRPr/>
              </a:pPr>
              <a:r>
                <a:rPr lang="ru-RU" sz="1400"/>
                <a:t> Баланс</a:t>
              </a:r>
              <a:endParaRPr sz="1400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1547868" y="4906293"/>
            <a:ext cx="2109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>
              <a:defRPr/>
            </a:pPr>
            <a:r>
              <a:rPr lang="ru-RU" sz="1400">
                <a:solidFill>
                  <a:srgbClr val="1FBF82"/>
                </a:solidFill>
                <a:latin typeface="Circe Bold"/>
              </a:rPr>
              <a:t>Важно </a:t>
            </a:r>
            <a:br>
              <a:rPr lang="ru-RU" sz="1400">
                <a:latin typeface="Circe Bold"/>
              </a:rPr>
            </a:br>
            <a:r>
              <a:rPr lang="ru-RU" sz="1400">
                <a:latin typeface="Circe Bold"/>
              </a:rPr>
              <a:t>Значимые программы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990244" y="5506227"/>
            <a:ext cx="53841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>
              <a:defRPr/>
            </a:pPr>
            <a:r>
              <a:rPr lang="ru-RU" sz="1400"/>
              <a:t>Выбор значимых для муниципалитета программ осуществляется</a:t>
            </a:r>
            <a:r>
              <a:rPr lang="en-US" sz="1400"/>
              <a:t> </a:t>
            </a:r>
            <a:r>
              <a:rPr lang="ru-RU" sz="1400"/>
              <a:t>за счет </a:t>
            </a:r>
            <a:r>
              <a:rPr lang="ru-RU" sz="1400">
                <a:solidFill>
                  <a:srgbClr val="1FBF82"/>
                </a:solidFill>
                <a:latin typeface="Circe Bold"/>
              </a:rPr>
              <a:t>использования</a:t>
            </a:r>
            <a:r>
              <a:rPr lang="en-US" sz="1400">
                <a:solidFill>
                  <a:srgbClr val="1FBF82"/>
                </a:solidFill>
                <a:latin typeface="Circe Bold"/>
              </a:rPr>
              <a:t> </a:t>
            </a:r>
            <a:r>
              <a:rPr lang="ru-RU" sz="1400">
                <a:solidFill>
                  <a:srgbClr val="1FBF82"/>
                </a:solidFill>
                <a:latin typeface="Circe Bold"/>
              </a:rPr>
              <a:t>дополнительных часов </a:t>
            </a:r>
            <a:r>
              <a:rPr lang="ru-RU" sz="1400"/>
              <a:t>(сверх номинала), специально предусмотренных для</a:t>
            </a:r>
            <a:r>
              <a:rPr lang="en-US" sz="1400"/>
              <a:t> </a:t>
            </a:r>
            <a:r>
              <a:rPr lang="ru-RU" sz="1400"/>
              <a:t>таких программ </a:t>
            </a:r>
            <a:endParaRPr/>
          </a:p>
        </p:txBody>
      </p:sp>
      <p:sp>
        <p:nvSpPr>
          <p:cNvPr id="24" name="Овал 17"/>
          <p:cNvSpPr/>
          <p:nvPr/>
        </p:nvSpPr>
        <p:spPr bwMode="auto">
          <a:xfrm>
            <a:off x="990245" y="4898203"/>
            <a:ext cx="539401" cy="539401"/>
          </a:xfrm>
          <a:prstGeom prst="ellipse">
            <a:avLst/>
          </a:prstGeom>
          <a:gradFill>
            <a:gsLst>
              <a:gs pos="0">
                <a:srgbClr val="EEFFF3"/>
              </a:gs>
              <a:gs pos="100000">
                <a:srgbClr val="C3FFE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 bwMode="auto">
          <a:xfrm>
            <a:off x="7486231" y="2433854"/>
            <a:ext cx="2589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latin typeface="Circe Bold"/>
              </a:defRPr>
            </a:lvl1pPr>
          </a:lstStyle>
          <a:p>
            <a:pPr>
              <a:defRPr/>
            </a:pPr>
            <a:r>
              <a:rPr lang="ru-RU"/>
              <a:t>В редких случаях может потребоваться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7486230" y="1106720"/>
            <a:ext cx="1669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>
              <a:defRPr/>
            </a:pPr>
            <a:r>
              <a:rPr lang="ru-RU" sz="1400">
                <a:latin typeface="Circe Bold"/>
              </a:rPr>
              <a:t>Потребуются </a:t>
            </a:r>
            <a:br>
              <a:rPr lang="ru-RU" sz="1400">
                <a:latin typeface="Circe Bold"/>
              </a:rPr>
            </a:br>
            <a:r>
              <a:rPr lang="ru-RU" sz="1400">
                <a:latin typeface="Circe Bold"/>
              </a:rPr>
              <a:t>ли доплаты?</a:t>
            </a:r>
            <a:endParaRPr/>
          </a:p>
        </p:txBody>
      </p:sp>
      <p:sp>
        <p:nvSpPr>
          <p:cNvPr id="28" name="Овал 17"/>
          <p:cNvSpPr/>
          <p:nvPr/>
        </p:nvSpPr>
        <p:spPr bwMode="auto">
          <a:xfrm>
            <a:off x="6868709" y="1098630"/>
            <a:ext cx="539401" cy="539401"/>
          </a:xfrm>
          <a:prstGeom prst="ellipse">
            <a:avLst/>
          </a:prstGeom>
          <a:gradFill>
            <a:gsLst>
              <a:gs pos="0">
                <a:srgbClr val="EEFFF3"/>
              </a:gs>
              <a:gs pos="100000">
                <a:srgbClr val="C3FFE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 bwMode="auto">
          <a:xfrm>
            <a:off x="6776634" y="1725992"/>
            <a:ext cx="4671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400">
                <a:latin typeface="Circe"/>
              </a:defRPr>
            </a:lvl1pPr>
          </a:lstStyle>
          <a:p>
            <a:pPr>
              <a:defRPr/>
            </a:pPr>
            <a:r>
              <a:rPr lang="ru-RU"/>
              <a:t>Для обучения в большинстве кружков и секций номинала сертификата будет достаточно.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 bwMode="auto">
          <a:xfrm>
            <a:off x="7014161" y="3199372"/>
            <a:ext cx="4646763" cy="15243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400">
                <a:latin typeface="Circe"/>
              </a:defRPr>
            </a:lvl1pPr>
          </a:lstStyle>
          <a:p>
            <a:pPr marL="285750" indent="-285750">
              <a:buClr>
                <a:srgbClr val="1FBF82"/>
              </a:buClr>
              <a:buFont typeface="Arial"/>
              <a:buChar char="•"/>
              <a:defRPr/>
            </a:pPr>
            <a:r>
              <a:rPr lang="ru-RU" sz="1200"/>
              <a:t>Доплата в объеме разницы нагрузки, в случае выбора интенсивной программы, </a:t>
            </a:r>
            <a:r>
              <a:rPr lang="ru-RU" sz="1200">
                <a:solidFill>
                  <a:srgbClr val="1FBF82"/>
                </a:solidFill>
                <a:latin typeface="Circe Bold"/>
              </a:rPr>
              <a:t>недельная нагрузка </a:t>
            </a:r>
            <a:r>
              <a:rPr lang="ru-RU" sz="1200"/>
              <a:t>в часах </a:t>
            </a:r>
            <a:br>
              <a:rPr lang="ru-RU" sz="1200"/>
            </a:br>
            <a:r>
              <a:rPr lang="ru-RU" sz="1200"/>
              <a:t>по которой </a:t>
            </a:r>
            <a:r>
              <a:rPr lang="ru-RU" sz="1200">
                <a:solidFill>
                  <a:srgbClr val="1FBF82"/>
                </a:solidFill>
                <a:latin typeface="Circe Bold"/>
              </a:rPr>
              <a:t>превышает</a:t>
            </a:r>
            <a:r>
              <a:rPr lang="ru-RU" sz="1200"/>
              <a:t> баланс сертификата</a:t>
            </a:r>
            <a:endParaRPr lang="en-US" sz="1200"/>
          </a:p>
          <a:p>
            <a:pPr marL="285750" indent="-285750">
              <a:buClr>
                <a:srgbClr val="1FBF82"/>
              </a:buClr>
              <a:buFont typeface="Arial"/>
              <a:buChar char="•"/>
              <a:defRPr/>
            </a:pPr>
            <a:r>
              <a:rPr lang="ru-RU" sz="1200"/>
              <a:t>Доплата в объеме разницы между стоимостью </a:t>
            </a:r>
            <a:br>
              <a:rPr lang="ru-RU" sz="1200"/>
            </a:br>
            <a:r>
              <a:rPr lang="ru-RU" sz="1200"/>
              <a:t>и  нормативами затрат, в случае выбора дорогостоящей программы, </a:t>
            </a:r>
            <a:r>
              <a:rPr lang="ru-RU" sz="1200">
                <a:solidFill>
                  <a:srgbClr val="1FBF82"/>
                </a:solidFill>
                <a:latin typeface="Circe Bold"/>
              </a:rPr>
              <a:t>стоимость одного часа </a:t>
            </a:r>
            <a:r>
              <a:rPr lang="ru-RU" sz="1200"/>
              <a:t>по которой </a:t>
            </a:r>
            <a:r>
              <a:rPr lang="ru-RU" sz="1200">
                <a:solidFill>
                  <a:srgbClr val="1FBF82"/>
                </a:solidFill>
                <a:latin typeface="Circe Bold"/>
              </a:rPr>
              <a:t>превышает</a:t>
            </a:r>
            <a:r>
              <a:rPr lang="ru-RU" sz="1200"/>
              <a:t> установленные муниципалитетом нормативные затраты</a:t>
            </a:r>
            <a:endParaRPr/>
          </a:p>
        </p:txBody>
      </p:sp>
      <p:sp>
        <p:nvSpPr>
          <p:cNvPr id="31" name="Овал 17"/>
          <p:cNvSpPr/>
          <p:nvPr/>
        </p:nvSpPr>
        <p:spPr bwMode="auto">
          <a:xfrm>
            <a:off x="6868709" y="2425764"/>
            <a:ext cx="539401" cy="539401"/>
          </a:xfrm>
          <a:prstGeom prst="ellipse">
            <a:avLst/>
          </a:prstGeom>
          <a:gradFill>
            <a:gsLst>
              <a:gs pos="0">
                <a:srgbClr val="EEFFF3"/>
              </a:gs>
              <a:gs pos="100000">
                <a:srgbClr val="C3FFE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: скругленные углы 35"/>
          <p:cNvSpPr/>
          <p:nvPr/>
        </p:nvSpPr>
        <p:spPr bwMode="auto">
          <a:xfrm>
            <a:off x="6537388" y="5003282"/>
            <a:ext cx="5015081" cy="1420377"/>
          </a:xfrm>
          <a:prstGeom prst="roundRect">
            <a:avLst>
              <a:gd name="adj" fmla="val 0"/>
            </a:avLst>
          </a:prstGeom>
          <a:solidFill>
            <a:srgbClr val="1FBF82"/>
          </a:solidFill>
          <a:ln w="38100">
            <a:solidFill>
              <a:srgbClr val="1FB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/>
          <p:nvPr/>
        </p:nvSpPr>
        <p:spPr bwMode="auto">
          <a:xfrm>
            <a:off x="6776634" y="5126367"/>
            <a:ext cx="46710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400">
                <a:latin typeface="Circe"/>
              </a:defRPr>
            </a:lvl1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Забудьте о ежемесячных списаниях в случае неиспользования сертификата, сложностях между сертифицированными и бюджетными программами. Сконцентрируйтесь на выборе интересных кружков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и секций.</a:t>
            </a:r>
            <a:endParaRPr/>
          </a:p>
        </p:txBody>
      </p:sp>
      <p:pic>
        <p:nvPicPr>
          <p:cNvPr id="37" name="Рисунок 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0800000" flipH="1">
            <a:off x="10815631" y="-466726"/>
            <a:ext cx="1376369" cy="65375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21326" y="5029284"/>
            <a:ext cx="277238" cy="2772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81342" y="1198752"/>
            <a:ext cx="308598" cy="30859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987038" y="2546861"/>
            <a:ext cx="297206" cy="297206"/>
          </a:xfrm>
          <a:prstGeom prst="rect">
            <a:avLst/>
          </a:prstGeom>
        </p:spPr>
      </p:pic>
      <p:pic>
        <p:nvPicPr>
          <p:cNvPr id="48" name="object 50"/>
          <p:cNvPicPr/>
          <p:nvPr/>
        </p:nvPicPr>
        <p:blipFill>
          <a:blip r:embed="rId7"/>
          <a:stretch/>
        </p:blipFill>
        <p:spPr bwMode="auto">
          <a:xfrm>
            <a:off x="5150908" y="4882314"/>
            <a:ext cx="333754" cy="333754"/>
          </a:xfrm>
          <a:prstGeom prst="rect">
            <a:avLst/>
          </a:prstGeom>
          <a:effectLst>
            <a:outerShdw blurRad="279400" dist="139700" dir="24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49" name="Круг: прозрачная заливка 25"/>
          <p:cNvSpPr/>
          <p:nvPr/>
        </p:nvSpPr>
        <p:spPr bwMode="auto">
          <a:xfrm>
            <a:off x="11243933" y="-763228"/>
            <a:ext cx="2750831" cy="2750831"/>
          </a:xfrm>
          <a:prstGeom prst="donut">
            <a:avLst>
              <a:gd name="adj" fmla="val 1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253303" y="2362007"/>
            <a:ext cx="305238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ru-RU" sz="1400"/>
              <a:t>Муниципалитет определяет максимум недельной нагрузки </a:t>
            </a:r>
            <a:br>
              <a:rPr lang="en-US" sz="1400"/>
            </a:br>
            <a:r>
              <a:rPr lang="ru-RU" sz="1400"/>
              <a:t>для ребенка по дополнительным общеразвивающим программам, которая возмещается за счет бюджета (номинала)</a:t>
            </a:r>
            <a:endParaRPr/>
          </a:p>
          <a:p>
            <a:pPr>
              <a:spcBef>
                <a:spcPts val="1200"/>
              </a:spcBef>
              <a:defRPr/>
            </a:pPr>
            <a:r>
              <a:rPr lang="ru-RU" sz="1400"/>
              <a:t>Перевод часов в денежный эквивалент  осуществляется </a:t>
            </a:r>
            <a:r>
              <a:rPr lang="ru-RU" sz="1400">
                <a:solidFill>
                  <a:srgbClr val="1FBF82"/>
                </a:solidFill>
                <a:latin typeface="Circe Bold"/>
              </a:rPr>
              <a:t>автоматически</a:t>
            </a:r>
            <a:r>
              <a:rPr lang="ru-RU" sz="1400"/>
              <a:t> на этапе подачи заявки на обучение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 bwMode="auto">
          <a:xfrm>
            <a:off x="6334125" y="5001721"/>
            <a:ext cx="5218344" cy="1421938"/>
          </a:xfrm>
          <a:prstGeom prst="roundRect">
            <a:avLst>
              <a:gd name="adj" fmla="val 0"/>
            </a:avLst>
          </a:prstGeom>
          <a:solidFill>
            <a:srgbClr val="1FBF82"/>
          </a:solidFill>
          <a:ln w="38100">
            <a:solidFill>
              <a:srgbClr val="1FB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6199998">
            <a:off x="9192774" y="4756892"/>
            <a:ext cx="3391536" cy="19115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63163" y="5248244"/>
            <a:ext cx="928891" cy="928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5678" y="3719572"/>
            <a:ext cx="1289475" cy="12894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47737" y="2502937"/>
            <a:ext cx="1125359" cy="1125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92992" y="580929"/>
            <a:ext cx="5265602" cy="1067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latin typeface="Circe Bold"/>
              </a:rPr>
              <a:t>СПОСОБ ОТБОРА ИСПОЛНИТЕЛЯ УСЛУГ 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 flipH="0" flipV="0">
            <a:off x="592991" y="1648089"/>
            <a:ext cx="5626418" cy="3356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Circe"/>
              </a:defRPr>
            </a:lvl1pPr>
          </a:lstStyle>
          <a:p>
            <a:pPr>
              <a:spcBef>
                <a:spcPts val="1200"/>
              </a:spcBef>
              <a:defRPr/>
            </a:pPr>
            <a:r>
              <a:rPr lang="ru-RU"/>
              <a:t>социальный сертификат дополнительного образования</a:t>
            </a:r>
            <a:endParaRPr/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 flipH="0" flipV="0">
            <a:off x="5372100" y="1422612"/>
            <a:ext cx="336719" cy="0"/>
          </a:xfrm>
          <a:prstGeom prst="line">
            <a:avLst/>
          </a:prstGeom>
          <a:noFill/>
          <a:ln w="12699" cap="flat" cmpd="sng" algn="ctr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Объект 2"/>
          <p:cNvSpPr txBox="1"/>
          <p:nvPr/>
        </p:nvSpPr>
        <p:spPr bwMode="auto">
          <a:xfrm>
            <a:off x="2155153" y="2552254"/>
            <a:ext cx="37027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/>
              <a:t>Выбор потребителем исполнителя (организации) из регионального реестра осуществляется в личном кабинете АИС ПДО </a:t>
            </a:r>
            <a:r>
              <a:rPr lang="en-US">
                <a:solidFill>
                  <a:srgbClr val="1FBF82"/>
                </a:solidFill>
                <a:latin typeface="Circe Bold"/>
              </a:rPr>
              <a:t>hmao.pfdo.ru</a:t>
            </a:r>
            <a:endParaRPr/>
          </a:p>
        </p:txBody>
      </p:sp>
      <p:sp>
        <p:nvSpPr>
          <p:cNvPr id="10" name="Объект 2"/>
          <p:cNvSpPr txBox="1"/>
          <p:nvPr/>
        </p:nvSpPr>
        <p:spPr bwMode="auto">
          <a:xfrm flipH="0" flipV="0">
            <a:off x="1130136" y="5102961"/>
            <a:ext cx="4315559" cy="3356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 marL="0" marR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/>
              <a:t>В реестре состоит </a:t>
            </a:r>
            <a:r>
              <a:rPr lang="ru-RU" sz="1600" b="0" i="0" u="none" strike="noStrike" cap="none" spc="0">
                <a:solidFill>
                  <a:srgbClr val="1FBF82"/>
                </a:solidFill>
                <a:latin typeface="Circe Bold"/>
                <a:ea typeface="Circe Bold"/>
                <a:cs typeface="Circe Bold"/>
              </a:rPr>
              <a:t>909</a:t>
            </a:r>
            <a:r>
              <a:rPr lang="ru-RU">
                <a:solidFill>
                  <a:srgbClr val="1FBF82"/>
                </a:solidFill>
                <a:latin typeface="Circe Bold"/>
              </a:rPr>
              <a:t> </a:t>
            </a:r>
            <a:r>
              <a:rPr lang="ru-RU" sz="1600" b="0" i="0" u="none" strike="noStrike" cap="none" spc="0">
                <a:solidFill>
                  <a:srgbClr val="1FBF82"/>
                </a:solidFill>
                <a:latin typeface="Circe Bold"/>
                <a:ea typeface="Circe Bold"/>
                <a:cs typeface="Circe Bold"/>
              </a:rPr>
              <a:t>организаций</a:t>
            </a:r>
            <a:r>
              <a:rPr lang="ru-RU">
                <a:solidFill>
                  <a:srgbClr val="1FBF82"/>
                </a:solidFill>
                <a:latin typeface="Circe Bold"/>
              </a:rPr>
              <a:t>:</a:t>
            </a:r>
            <a:endParaRPr/>
          </a:p>
        </p:txBody>
      </p:sp>
      <p:sp>
        <p:nvSpPr>
          <p:cNvPr id="12" name="Прямоугольник: один скругленный угол 11"/>
          <p:cNvSpPr/>
          <p:nvPr/>
        </p:nvSpPr>
        <p:spPr bwMode="auto">
          <a:xfrm>
            <a:off x="695325" y="2263490"/>
            <a:ext cx="5162550" cy="4160169"/>
          </a:xfrm>
          <a:prstGeom prst="round1Rect">
            <a:avLst>
              <a:gd name="adj" fmla="val 4178"/>
            </a:avLst>
          </a:prstGeom>
          <a:noFill/>
          <a:ln w="38100">
            <a:solidFill>
              <a:srgbClr val="1FB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бъект 2"/>
          <p:cNvSpPr txBox="1"/>
          <p:nvPr/>
        </p:nvSpPr>
        <p:spPr bwMode="auto">
          <a:xfrm>
            <a:off x="2971797" y="5535432"/>
            <a:ext cx="2738459" cy="6556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spcBef>
                <a:spcPts val="600"/>
              </a:spcBef>
              <a:defRPr/>
            </a:pPr>
            <a:r>
              <a:rPr lang="ru-RU">
                <a:solidFill>
                  <a:srgbClr val="1FBF82"/>
                </a:solidFill>
                <a:latin typeface="Circe Bold"/>
              </a:rPr>
              <a:t>622</a:t>
            </a:r>
            <a:r>
              <a:rPr lang="ru-RU"/>
              <a:t> – муниципальных</a:t>
            </a:r>
            <a:endParaRPr/>
          </a:p>
          <a:p>
            <a:pPr>
              <a:spcBef>
                <a:spcPts val="600"/>
              </a:spcBef>
              <a:defRPr/>
            </a:pPr>
            <a:r>
              <a:rPr lang="ru-RU">
                <a:solidFill>
                  <a:srgbClr val="1FBF82"/>
                </a:solidFill>
                <a:latin typeface="Circe Bold"/>
              </a:rPr>
              <a:t>248</a:t>
            </a:r>
            <a:r>
              <a:rPr lang="ru-RU"/>
              <a:t> – негосударственных </a:t>
            </a:r>
            <a:endParaRPr/>
          </a:p>
        </p:txBody>
      </p:sp>
      <p:sp>
        <p:nvSpPr>
          <p:cNvPr id="18" name="Объект 2"/>
          <p:cNvSpPr txBox="1"/>
          <p:nvPr/>
        </p:nvSpPr>
        <p:spPr bwMode="auto">
          <a:xfrm>
            <a:off x="2155153" y="3832208"/>
            <a:ext cx="226444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/>
              <a:t>Группа в социальной сети ВКонтакте</a:t>
            </a:r>
            <a:endParaRPr/>
          </a:p>
          <a:p>
            <a:pPr>
              <a:defRPr/>
            </a:pPr>
            <a:r>
              <a:rPr lang="en-US">
                <a:solidFill>
                  <a:srgbClr val="1FBF82"/>
                </a:solidFill>
                <a:latin typeface="Circe Bold"/>
              </a:rPr>
              <a:t>vk.com/</a:t>
            </a:r>
            <a:r>
              <a:rPr lang="en-US">
                <a:solidFill>
                  <a:srgbClr val="1FBF82"/>
                </a:solidFill>
                <a:latin typeface="Circe Bold"/>
              </a:rPr>
              <a:t>pfdo_hmao</a:t>
            </a:r>
            <a:endParaRPr lang="en-US">
              <a:solidFill>
                <a:srgbClr val="1FBF82"/>
              </a:solidFill>
              <a:latin typeface="Circe Bold"/>
            </a:endParaRPr>
          </a:p>
        </p:txBody>
      </p:sp>
      <p:sp>
        <p:nvSpPr>
          <p:cNvPr id="20" name="Объект 2"/>
          <p:cNvSpPr txBox="1"/>
          <p:nvPr/>
        </p:nvSpPr>
        <p:spPr bwMode="auto">
          <a:xfrm>
            <a:off x="909635" y="5535432"/>
            <a:ext cx="2200401" cy="6556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spcBef>
                <a:spcPts val="600"/>
              </a:spcBef>
              <a:defRPr/>
            </a:pPr>
            <a:r>
              <a:rPr lang="ru-RU">
                <a:solidFill>
                  <a:srgbClr val="1FBF82"/>
                </a:solidFill>
                <a:latin typeface="Circe Bold"/>
              </a:rPr>
              <a:t>2</a:t>
            </a:r>
            <a:r>
              <a:rPr lang="ru-RU"/>
              <a:t> – федеральные</a:t>
            </a:r>
            <a:endParaRPr/>
          </a:p>
          <a:p>
            <a:pPr>
              <a:spcBef>
                <a:spcPts val="600"/>
              </a:spcBef>
              <a:defRPr/>
            </a:pPr>
            <a:r>
              <a:rPr lang="ru-RU">
                <a:solidFill>
                  <a:srgbClr val="1FBF82"/>
                </a:solidFill>
                <a:latin typeface="Circe Bold"/>
              </a:rPr>
              <a:t>37</a:t>
            </a:r>
            <a:r>
              <a:rPr lang="ru-RU"/>
              <a:t> – региональных</a:t>
            </a:r>
            <a:endParaRPr/>
          </a:p>
        </p:txBody>
      </p:sp>
      <p:sp>
        <p:nvSpPr>
          <p:cNvPr id="22" name="Прямоугольник: один скругленный угол 21"/>
          <p:cNvSpPr/>
          <p:nvPr/>
        </p:nvSpPr>
        <p:spPr bwMode="auto">
          <a:xfrm>
            <a:off x="6334125" y="1451818"/>
            <a:ext cx="5162550" cy="4971842"/>
          </a:xfrm>
          <a:prstGeom prst="round1Rect">
            <a:avLst>
              <a:gd name="adj" fmla="val 4178"/>
            </a:avLst>
          </a:prstGeom>
          <a:noFill/>
          <a:ln w="38100">
            <a:solidFill>
              <a:srgbClr val="1FB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бъект 2"/>
          <p:cNvSpPr txBox="1"/>
          <p:nvPr/>
        </p:nvSpPr>
        <p:spPr bwMode="auto">
          <a:xfrm flipH="0" flipV="0">
            <a:off x="6567941" y="1578816"/>
            <a:ext cx="3961354" cy="57947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/>
              <a:t>Выбор программы и зачисление на обучение доступен:</a:t>
            </a:r>
            <a:endParaRPr/>
          </a:p>
        </p:txBody>
      </p:sp>
      <p:sp>
        <p:nvSpPr>
          <p:cNvPr id="26" name="Объект 2"/>
          <p:cNvSpPr txBox="1"/>
          <p:nvPr/>
        </p:nvSpPr>
        <p:spPr bwMode="auto">
          <a:xfrm>
            <a:off x="7492055" y="2260102"/>
            <a:ext cx="36701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 sz="1400"/>
              <a:t>1. Через личный кабинет на ЕПГУ </a:t>
            </a:r>
            <a:br>
              <a:rPr lang="ru-RU" sz="1400"/>
            </a:br>
            <a:r>
              <a:rPr lang="ru-RU" sz="1400">
                <a:solidFill>
                  <a:srgbClr val="1FBF82"/>
                </a:solidFill>
                <a:latin typeface="Circe Bold"/>
              </a:rPr>
              <a:t>gosuslugi.ru</a:t>
            </a:r>
            <a:r>
              <a:rPr lang="ru-RU" sz="1400"/>
              <a:t>, раздел «Дети. Образование / Запись в кружки и секции»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05657" y="2207988"/>
            <a:ext cx="842893" cy="842893"/>
          </a:xfrm>
          <a:prstGeom prst="rect">
            <a:avLst/>
          </a:prstGeom>
        </p:spPr>
      </p:pic>
      <p:sp>
        <p:nvSpPr>
          <p:cNvPr id="29" name="Объект 2"/>
          <p:cNvSpPr txBox="1"/>
          <p:nvPr/>
        </p:nvSpPr>
        <p:spPr bwMode="auto">
          <a:xfrm>
            <a:off x="7492055" y="3156145"/>
            <a:ext cx="35129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 sz="1400"/>
              <a:t>2. Через личный кабинет АИС ПДО </a:t>
            </a:r>
            <a:r>
              <a:rPr lang="ru-RU" sz="1400">
                <a:solidFill>
                  <a:srgbClr val="1FBF82"/>
                </a:solidFill>
                <a:latin typeface="Circe Bold"/>
              </a:rPr>
              <a:t>hmao.pfdo.ru</a:t>
            </a:r>
            <a:r>
              <a:rPr lang="ru-RU" sz="1400"/>
              <a:t>, вход по логину и паролю, полученному при выдаче сертификата</a:t>
            </a:r>
            <a:endParaRPr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05657" y="3104031"/>
            <a:ext cx="842893" cy="842893"/>
          </a:xfrm>
          <a:prstGeom prst="rect">
            <a:avLst/>
          </a:prstGeom>
        </p:spPr>
      </p:pic>
      <p:sp>
        <p:nvSpPr>
          <p:cNvPr id="31" name="Объект 2"/>
          <p:cNvSpPr txBox="1"/>
          <p:nvPr/>
        </p:nvSpPr>
        <p:spPr bwMode="auto">
          <a:xfrm>
            <a:off x="7492054" y="4053489"/>
            <a:ext cx="2652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 sz="1400"/>
              <a:t>3. В ГИИС «Образование» </a:t>
            </a:r>
            <a:r>
              <a:rPr lang="ru-RU" sz="1400">
                <a:solidFill>
                  <a:srgbClr val="1FBF82"/>
                </a:solidFill>
                <a:latin typeface="Circe Bold"/>
              </a:rPr>
              <a:t>cop.admhmao.ru</a:t>
            </a:r>
            <a:r>
              <a:rPr lang="ru-RU" sz="1400"/>
              <a:t>, раздел «ПФДО / Навигатор»</a:t>
            </a:r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605657" y="4001375"/>
            <a:ext cx="842893" cy="842893"/>
          </a:xfrm>
          <a:prstGeom prst="rect">
            <a:avLst/>
          </a:prstGeom>
        </p:spPr>
      </p:pic>
      <p:sp>
        <p:nvSpPr>
          <p:cNvPr id="35" name="Объект 2"/>
          <p:cNvSpPr txBox="1"/>
          <p:nvPr/>
        </p:nvSpPr>
        <p:spPr bwMode="auto">
          <a:xfrm>
            <a:off x="7492054" y="5304601"/>
            <a:ext cx="31473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400">
                <a:latin typeface="Circe"/>
              </a:defRPr>
            </a:lvl1pPr>
            <a:lvl2pPr marL="5143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2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Полезные контакты муниципальных уполномоченных органов</a:t>
            </a:r>
            <a:endParaRPr/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Circe Bold"/>
              </a:rPr>
              <a:t>hmao.pfdo.ru/app/documents</a:t>
            </a:r>
            <a:endParaRPr/>
          </a:p>
        </p:txBody>
      </p:sp>
      <p:pic>
        <p:nvPicPr>
          <p:cNvPr id="38" name="Рисунок 3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87000" y="1422613"/>
            <a:ext cx="1905001" cy="6095998"/>
          </a:xfrm>
          <a:prstGeom prst="rect">
            <a:avLst/>
          </a:prstGeom>
        </p:spPr>
      </p:pic>
      <p:sp>
        <p:nvSpPr>
          <p:cNvPr id="39" name="Круг: прозрачная заливка 41"/>
          <p:cNvSpPr/>
          <p:nvPr/>
        </p:nvSpPr>
        <p:spPr bwMode="auto">
          <a:xfrm>
            <a:off x="10528577" y="5473392"/>
            <a:ext cx="2140866" cy="2140866"/>
          </a:xfrm>
          <a:prstGeom prst="donut">
            <a:avLst>
              <a:gd name="adj" fmla="val 1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" name="object 50"/>
          <p:cNvPicPr/>
          <p:nvPr/>
        </p:nvPicPr>
        <p:blipFill>
          <a:blip r:embed="rId9"/>
          <a:stretch/>
        </p:blipFill>
        <p:spPr bwMode="auto">
          <a:xfrm>
            <a:off x="4748023" y="3952391"/>
            <a:ext cx="333754" cy="333754"/>
          </a:xfrm>
          <a:prstGeom prst="rect">
            <a:avLst/>
          </a:prstGeom>
          <a:effectLst>
            <a:outerShdw blurRad="279400" dist="139700" dir="24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8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 flipH="1">
            <a:off x="8650824" y="5773469"/>
            <a:ext cx="3391536" cy="1911593"/>
          </a:xfrm>
          <a:prstGeom prst="rect">
            <a:avLst/>
          </a:prstGeom>
        </p:spPr>
      </p:pic>
      <p:pic>
        <p:nvPicPr>
          <p:cNvPr id="37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10800000">
            <a:off x="10915136" y="2725936"/>
            <a:ext cx="3391536" cy="1911593"/>
          </a:xfrm>
          <a:prstGeom prst="rect">
            <a:avLst/>
          </a:prstGeom>
        </p:spPr>
      </p:pic>
      <p:pic>
        <p:nvPicPr>
          <p:cNvPr id="3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6199998" flipH="1">
            <a:off x="8307389" y="2973389"/>
            <a:ext cx="5092697" cy="2676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592992" y="345395"/>
            <a:ext cx="11052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latin typeface="Circe Bold"/>
              </a:rPr>
              <a:t>РЕЗУЛЬТАТЫ АПРОБАЦИИ СОЦИАЛЬНОГО ЗАКАЗА </a:t>
            </a:r>
            <a:br>
              <a:rPr lang="ru-RU" sz="3200">
                <a:latin typeface="Circe Bold"/>
              </a:rPr>
            </a:br>
            <a:r>
              <a:rPr lang="ru-RU" sz="3200">
                <a:latin typeface="Circe Bold"/>
              </a:rPr>
              <a:t>В СФЕРЕ ДОПОЛНИТЕЛЬНОГО ОБРАЗОВАНИЯ 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 flipH="0" flipV="0">
            <a:off x="592992" y="2632194"/>
            <a:ext cx="2508567" cy="3356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>
                <a:latin typeface="Circe Bold"/>
              </a:rPr>
              <a:t>2023 год </a:t>
            </a:r>
            <a:r>
              <a:rPr lang="ru-RU">
                <a:latin typeface="Circe"/>
              </a:rPr>
              <a:t>(факт/план)</a:t>
            </a:r>
            <a:endParaRPr>
              <a:latin typeface="Circe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592993" y="3524453"/>
            <a:ext cx="1707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0"/>
              </a:spcBef>
              <a:defRPr sz="1600">
                <a:latin typeface="Circe Bold"/>
              </a:defRPr>
            </a:lvl1pPr>
          </a:lstStyle>
          <a:p>
            <a:pPr>
              <a:defRPr/>
            </a:pPr>
            <a:r>
              <a:rPr lang="ru-RU"/>
              <a:t>2024 год </a:t>
            </a:r>
            <a:r>
              <a:rPr lang="ru-RU">
                <a:latin typeface="Circe"/>
              </a:rPr>
              <a:t>(план)</a:t>
            </a:r>
            <a:endParaRPr>
              <a:latin typeface="Circe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592993" y="4416711"/>
            <a:ext cx="1774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0"/>
              </a:spcBef>
              <a:defRPr sz="1600">
                <a:latin typeface="Circe Bold"/>
              </a:defRPr>
            </a:lvl1pPr>
          </a:lstStyle>
          <a:p>
            <a:pPr>
              <a:defRPr/>
            </a:pPr>
            <a:r>
              <a:rPr lang="ru-RU"/>
              <a:t>2025 год </a:t>
            </a:r>
            <a:r>
              <a:rPr lang="ru-RU">
                <a:latin typeface="Circe"/>
              </a:rPr>
              <a:t>(план)</a:t>
            </a:r>
            <a:endParaRPr>
              <a:latin typeface="Circe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 bwMode="auto">
          <a:xfrm>
            <a:off x="686730" y="2981327"/>
            <a:ext cx="2257235" cy="390393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: скругленные углы 48"/>
          <p:cNvSpPr/>
          <p:nvPr/>
        </p:nvSpPr>
        <p:spPr bwMode="auto">
          <a:xfrm>
            <a:off x="686730" y="2981327"/>
            <a:ext cx="1430196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686730" y="2981327"/>
            <a:ext cx="653734" cy="390393"/>
          </a:xfrm>
          <a:prstGeom prst="roundRect">
            <a:avLst>
              <a:gd name="adj" fmla="val 50000"/>
            </a:avLst>
          </a:prstGeom>
          <a:solidFill>
            <a:srgbClr val="F0C97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/>
          <p:nvPr/>
        </p:nvSpPr>
        <p:spPr bwMode="auto">
          <a:xfrm>
            <a:off x="686732" y="2987509"/>
            <a:ext cx="653734" cy="3947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20% </a:t>
            </a:r>
            <a:endParaRPr sz="2400" b="1">
              <a:solidFill>
                <a:schemeClr val="bg1"/>
              </a:solidFill>
              <a:latin typeface="Circe Bold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1307628" y="2987509"/>
            <a:ext cx="724555" cy="3947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25% </a:t>
            </a:r>
            <a:endParaRPr sz="2400" b="1">
              <a:solidFill>
                <a:schemeClr val="bg1"/>
              </a:solidFill>
              <a:latin typeface="Circe Bold"/>
            </a:endParaRPr>
          </a:p>
        </p:txBody>
      </p:sp>
      <p:sp>
        <p:nvSpPr>
          <p:cNvPr id="50" name="Прямоугольник: скругленные углы 49"/>
          <p:cNvSpPr/>
          <p:nvPr/>
        </p:nvSpPr>
        <p:spPr bwMode="auto">
          <a:xfrm>
            <a:off x="686729" y="3873585"/>
            <a:ext cx="2257235" cy="390393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: скругленные углы 50"/>
          <p:cNvSpPr/>
          <p:nvPr/>
        </p:nvSpPr>
        <p:spPr bwMode="auto">
          <a:xfrm>
            <a:off x="686730" y="3873585"/>
            <a:ext cx="1430196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TextBox 53"/>
          <p:cNvSpPr txBox="1"/>
          <p:nvPr/>
        </p:nvSpPr>
        <p:spPr bwMode="auto">
          <a:xfrm>
            <a:off x="1050636" y="3879768"/>
            <a:ext cx="724555" cy="3947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25% </a:t>
            </a:r>
            <a:endParaRPr sz="2400" b="1">
              <a:solidFill>
                <a:schemeClr val="bg1"/>
              </a:solidFill>
              <a:latin typeface="Circe Bold"/>
            </a:endParaRPr>
          </a:p>
        </p:txBody>
      </p:sp>
      <p:sp>
        <p:nvSpPr>
          <p:cNvPr id="55" name="Прямоугольник: скругленные углы 54"/>
          <p:cNvSpPr/>
          <p:nvPr/>
        </p:nvSpPr>
        <p:spPr bwMode="auto">
          <a:xfrm>
            <a:off x="686729" y="4765843"/>
            <a:ext cx="2257235" cy="390393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: скругленные углы 55"/>
          <p:cNvSpPr/>
          <p:nvPr/>
        </p:nvSpPr>
        <p:spPr bwMode="auto">
          <a:xfrm>
            <a:off x="686730" y="4765843"/>
            <a:ext cx="1675696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TextBox 56"/>
          <p:cNvSpPr txBox="1"/>
          <p:nvPr/>
        </p:nvSpPr>
        <p:spPr bwMode="auto">
          <a:xfrm>
            <a:off x="1050636" y="4772026"/>
            <a:ext cx="724555" cy="3947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30% </a:t>
            </a:r>
            <a:endParaRPr sz="2400" b="1">
              <a:solidFill>
                <a:schemeClr val="bg1"/>
              </a:solidFill>
              <a:latin typeface="Circe Bold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592992" y="5614657"/>
            <a:ext cx="794385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</a:lstStyle>
          <a:p>
            <a:pPr>
              <a:spcBef>
                <a:spcPts val="600"/>
              </a:spcBef>
              <a:defRPr/>
            </a:pPr>
            <a:r>
              <a:rPr lang="ru-RU" sz="2000"/>
              <a:t>Муниципальный социальный заказ в режиме апробации действует</a:t>
            </a:r>
            <a:endParaRPr/>
          </a:p>
          <a:p>
            <a:pPr>
              <a:spcBef>
                <a:spcPts val="600"/>
              </a:spcBef>
              <a:defRPr/>
            </a:pPr>
            <a:r>
              <a:rPr lang="ru-RU" sz="2000">
                <a:solidFill>
                  <a:srgbClr val="1FBF82"/>
                </a:solidFill>
                <a:latin typeface="Circe Bold"/>
              </a:rPr>
              <a:t>с 1 сентября 2023 года по 31 декабря 2024 года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 flipH="0" flipV="0">
            <a:off x="3875451" y="2627799"/>
            <a:ext cx="2603154" cy="3356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>
                <a:latin typeface="Circe Bold"/>
              </a:rPr>
              <a:t>2022 / 2023 годы </a:t>
            </a:r>
            <a:r>
              <a:rPr lang="ru-RU">
                <a:latin typeface="Circe"/>
              </a:rPr>
              <a:t>(факт)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3875452" y="4416711"/>
            <a:ext cx="1774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0"/>
              </a:spcBef>
              <a:defRPr sz="1600">
                <a:latin typeface="Circe Bold"/>
              </a:defRPr>
            </a:lvl1pPr>
          </a:lstStyle>
          <a:p>
            <a:pPr>
              <a:defRPr/>
            </a:pPr>
            <a:r>
              <a:rPr lang="ru-RU"/>
              <a:t>2025 год </a:t>
            </a:r>
            <a:r>
              <a:rPr lang="ru-RU">
                <a:latin typeface="Circe"/>
              </a:rPr>
              <a:t>(план)</a:t>
            </a:r>
            <a:endParaRPr/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3969795" y="2976932"/>
            <a:ext cx="2257235" cy="390393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 bwMode="auto">
          <a:xfrm>
            <a:off x="3969796" y="2976932"/>
            <a:ext cx="1773170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3969797" y="2976932"/>
            <a:ext cx="794964" cy="390393"/>
          </a:xfrm>
          <a:prstGeom prst="roundRect">
            <a:avLst>
              <a:gd name="adj" fmla="val 50000"/>
            </a:avLst>
          </a:prstGeom>
          <a:solidFill>
            <a:srgbClr val="F0C97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 flipH="0" flipV="0">
            <a:off x="3969796" y="2983114"/>
            <a:ext cx="887303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73,2%</a:t>
            </a:r>
            <a:endParaRPr sz="2400" b="1">
              <a:solidFill>
                <a:schemeClr val="bg1"/>
              </a:solidFill>
              <a:latin typeface="Circe Bold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62758" y="2983115"/>
            <a:ext cx="893891" cy="3947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77,1%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875452" y="3513875"/>
            <a:ext cx="22572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0"/>
              </a:spcBef>
              <a:defRPr sz="1600">
                <a:latin typeface="Circe Bold"/>
              </a:defRPr>
            </a:lvl1pPr>
          </a:lstStyle>
          <a:p>
            <a:pPr>
              <a:defRPr/>
            </a:pPr>
            <a:r>
              <a:rPr lang="ru-RU"/>
              <a:t>2024 год </a:t>
            </a:r>
            <a:r>
              <a:rPr lang="ru-RU">
                <a:latin typeface="Circe"/>
              </a:rPr>
              <a:t>(план)</a:t>
            </a:r>
            <a:endParaRPr/>
          </a:p>
        </p:txBody>
      </p:sp>
      <p:sp>
        <p:nvSpPr>
          <p:cNvPr id="12" name="Прямоугольник: скругленные углы 11"/>
          <p:cNvSpPr/>
          <p:nvPr/>
        </p:nvSpPr>
        <p:spPr bwMode="auto">
          <a:xfrm>
            <a:off x="3933996" y="3863007"/>
            <a:ext cx="2293034" cy="390393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 bwMode="auto">
          <a:xfrm>
            <a:off x="3933996" y="3863007"/>
            <a:ext cx="1946375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982595" y="3869190"/>
            <a:ext cx="1906840" cy="3947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не ниже 77,5% </a:t>
            </a:r>
            <a:endParaRPr/>
          </a:p>
        </p:txBody>
      </p:sp>
      <p:sp>
        <p:nvSpPr>
          <p:cNvPr id="15" name="Прямоугольник: скругленные углы 14"/>
          <p:cNvSpPr/>
          <p:nvPr/>
        </p:nvSpPr>
        <p:spPr bwMode="auto">
          <a:xfrm>
            <a:off x="3952856" y="4765843"/>
            <a:ext cx="2256762" cy="390393"/>
          </a:xfrm>
          <a:prstGeom prst="roundRect">
            <a:avLst>
              <a:gd name="adj" fmla="val 50000"/>
            </a:avLst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: скругленные углы 15"/>
          <p:cNvSpPr/>
          <p:nvPr/>
        </p:nvSpPr>
        <p:spPr bwMode="auto">
          <a:xfrm>
            <a:off x="3952855" y="4765843"/>
            <a:ext cx="2092345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 flipH="0" flipV="0">
            <a:off x="3999300" y="4793219"/>
            <a:ext cx="152691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не ниже 78% 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 flipH="0" flipV="0">
            <a:off x="3880338" y="1613112"/>
            <a:ext cx="3542108" cy="823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</a:lstStyle>
          <a:p>
            <a:pPr>
              <a:defRPr/>
            </a:pPr>
            <a:r>
              <a:rPr lang="ru-RU"/>
              <a:t>Уровень удовлетворенности населения качеством дополнительного образования (%) 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7480186" y="2627800"/>
            <a:ext cx="2258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>
                <a:latin typeface="Circe Bold"/>
              </a:rPr>
              <a:t>2023 год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7480185" y="3512455"/>
            <a:ext cx="2257593" cy="3356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0"/>
              </a:spcBef>
              <a:defRPr sz="1600">
                <a:latin typeface="Circe Bold"/>
              </a:defRPr>
            </a:lvl1pPr>
          </a:lstStyle>
          <a:p>
            <a:pPr>
              <a:defRPr/>
            </a:pPr>
            <a:r>
              <a:rPr lang="ru-RU"/>
              <a:t>2024 год 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7480186" y="4416620"/>
            <a:ext cx="2066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0"/>
              </a:spcBef>
              <a:defRPr sz="1600">
                <a:latin typeface="Circe Bold"/>
              </a:defRPr>
            </a:lvl1pPr>
          </a:lstStyle>
          <a:p>
            <a:pPr>
              <a:defRPr/>
            </a:pPr>
            <a:r>
              <a:rPr lang="ru-RU"/>
              <a:t>2025 год </a:t>
            </a:r>
            <a:r>
              <a:rPr lang="ru-RU">
                <a:latin typeface="Circe"/>
              </a:rPr>
              <a:t>(прогноз)</a:t>
            </a:r>
            <a:endParaRPr/>
          </a:p>
        </p:txBody>
      </p:sp>
      <p:sp>
        <p:nvSpPr>
          <p:cNvPr id="23" name="Прямоугольник: скругленные углы 22"/>
          <p:cNvSpPr/>
          <p:nvPr/>
        </p:nvSpPr>
        <p:spPr bwMode="auto">
          <a:xfrm>
            <a:off x="7573923" y="2976932"/>
            <a:ext cx="2255814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 bwMode="auto">
          <a:xfrm>
            <a:off x="8000198" y="2983115"/>
            <a:ext cx="1400496" cy="3947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329 091</a:t>
            </a:r>
            <a:endParaRPr/>
          </a:p>
        </p:txBody>
      </p:sp>
      <p:sp>
        <p:nvSpPr>
          <p:cNvPr id="28" name="Прямоугольник: скругленные углы 27"/>
          <p:cNvSpPr/>
          <p:nvPr/>
        </p:nvSpPr>
        <p:spPr bwMode="auto">
          <a:xfrm>
            <a:off x="7567678" y="3861588"/>
            <a:ext cx="2257234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 bwMode="auto">
          <a:xfrm>
            <a:off x="7995043" y="3867770"/>
            <a:ext cx="1402181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336 110</a:t>
            </a:r>
            <a:endParaRPr/>
          </a:p>
        </p:txBody>
      </p:sp>
      <p:sp>
        <p:nvSpPr>
          <p:cNvPr id="30" name="Прямоугольник: скругленные углы 29"/>
          <p:cNvSpPr/>
          <p:nvPr/>
        </p:nvSpPr>
        <p:spPr bwMode="auto">
          <a:xfrm>
            <a:off x="7572339" y="4765752"/>
            <a:ext cx="2257235" cy="390393"/>
          </a:xfrm>
          <a:prstGeom prst="roundRect">
            <a:avLst>
              <a:gd name="adj" fmla="val 50000"/>
            </a:avLst>
          </a:prstGeom>
          <a:solidFill>
            <a:srgbClr val="1FBF82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 bwMode="auto">
          <a:xfrm>
            <a:off x="8021918" y="4771935"/>
            <a:ext cx="1383746" cy="3947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Circe Bold"/>
              </a:rPr>
              <a:t>330 940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 flipH="0" flipV="0">
            <a:off x="7480990" y="1613112"/>
            <a:ext cx="3890001" cy="823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</a:lstStyle>
          <a:p>
            <a:pPr>
              <a:defRPr/>
            </a:pPr>
            <a:r>
              <a:rPr lang="ru-RU"/>
              <a:t>Численность детей в возрасте </a:t>
            </a:r>
            <a:br>
              <a:rPr lang="ru-RU"/>
            </a:br>
            <a:r>
              <a:rPr lang="ru-RU"/>
              <a:t>от 5 до 18 лет (17 лет включительно), проживающих в Югре (человек) 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592992" y="1613113"/>
            <a:ext cx="2735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1600">
                <a:latin typeface="Circe"/>
              </a:defRPr>
            </a:lvl1pPr>
          </a:lstStyle>
          <a:p>
            <a:pPr>
              <a:defRPr/>
            </a:pPr>
            <a:r>
              <a:rPr lang="ru-RU"/>
              <a:t>Доля детей, которые обеспечены социальными сертификатами (%)</a:t>
            </a:r>
            <a:endParaRPr/>
          </a:p>
        </p:txBody>
      </p:sp>
      <p:sp>
        <p:nvSpPr>
          <p:cNvPr id="44" name="Круг: прозрачная заливка 25"/>
          <p:cNvSpPr/>
          <p:nvPr/>
        </p:nvSpPr>
        <p:spPr bwMode="auto">
          <a:xfrm>
            <a:off x="10846159" y="4274556"/>
            <a:ext cx="2750831" cy="2750831"/>
          </a:xfrm>
          <a:prstGeom prst="donut">
            <a:avLst>
              <a:gd name="adj" fmla="val 17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3" name="object 48"/>
          <p:cNvPicPr/>
          <p:nvPr/>
        </p:nvPicPr>
        <p:blipFill>
          <a:blip r:embed="rId4"/>
          <a:stretch/>
        </p:blipFill>
        <p:spPr bwMode="auto">
          <a:xfrm>
            <a:off x="9740716" y="4503265"/>
            <a:ext cx="2474195" cy="2057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Р7-Офис/2024.2.1.466</Application>
  <DocSecurity>0</DocSecurity>
  <PresentationFormat>Широкоэкранный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Danil</dc:creator>
  <cp:keywords/>
  <dc:description/>
  <dc:identifier/>
  <dc:language/>
  <cp:lastModifiedBy/>
  <cp:revision>13</cp:revision>
  <dcterms:created xsi:type="dcterms:W3CDTF">2024-03-05T06:29:49Z</dcterms:created>
  <dcterms:modified xsi:type="dcterms:W3CDTF">2024-08-28T10:58:19Z</dcterms:modified>
  <cp:category/>
  <cp:contentStatus/>
  <cp:version/>
</cp:coreProperties>
</file>