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71" r:id="rId5"/>
    <p:sldId id="312" r:id="rId6"/>
    <p:sldId id="318" r:id="rId7"/>
    <p:sldId id="313" r:id="rId8"/>
    <p:sldId id="305" r:id="rId9"/>
    <p:sldId id="314" r:id="rId10"/>
    <p:sldId id="279" r:id="rId11"/>
    <p:sldId id="257" r:id="rId12"/>
    <p:sldId id="260" r:id="rId13"/>
    <p:sldId id="296" r:id="rId14"/>
    <p:sldId id="295" r:id="rId15"/>
    <p:sldId id="303" r:id="rId16"/>
    <p:sldId id="262" r:id="rId17"/>
    <p:sldId id="304" r:id="rId18"/>
    <p:sldId id="282" r:id="rId19"/>
    <p:sldId id="263" r:id="rId20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7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42A7"/>
    <a:srgbClr val="3366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5362" autoAdjust="0"/>
  </p:normalViewPr>
  <p:slideViewPr>
    <p:cSldViewPr snapToGrid="0" showGuides="1">
      <p:cViewPr varScale="1">
        <p:scale>
          <a:sx n="83" d="100"/>
          <a:sy n="83" d="100"/>
        </p:scale>
        <p:origin x="643" y="82"/>
      </p:cViewPr>
      <p:guideLst>
        <p:guide orient="horz" pos="2160"/>
        <p:guide pos="347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0" d="100"/>
          <a:sy n="90" d="100"/>
        </p:scale>
        <p:origin x="302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B504641-D297-433D-87DF-64B8A7D2E416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6834459-7356-44BF-850D-8B30C4FB3B6B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275F5C8-059E-4A55-AE36-FAB9593EC1FB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A3C37BE-C303-496D-B5CD-85F2937540FC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" sz="1200" b="1" dirty="0">
                <a:cs typeface="Arial" pitchFamily="34" charset="0"/>
              </a:rPr>
              <a:t>ПРИМЕЧАНИЕ. </a:t>
            </a:r>
            <a:r>
              <a:rPr lang="ru" sz="1200" dirty="0">
                <a:cs typeface="Arial" pitchFamily="34" charset="0"/>
              </a:rPr>
              <a:t>Хотите другое изображение на этом слайде? Выберите рисунок и удалите его. Затем нажмите значок "Рисунки" в заполнителе, чтобы вставить изображение.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55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805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891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0A3C37BE-C303-496D-B5CD-85F2937540FC}" type="slidenum">
              <a:rPr lang="ru-RU" smtClean="0"/>
              <a:pPr rtl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575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467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0A3C37BE-C303-496D-B5CD-85F2937540FC}" type="slidenum">
              <a:rPr lang="ru-RU" smtClean="0"/>
              <a:pPr rtl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4689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1ED21A-6D6C-4A4B-8FF6-1132994B159E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 rtlCol="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BE91D1-99BD-4CA1-A544-1ABA09F3A6B1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CF24463-742D-421D-A585-912F53D1CDD2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AF410D-1584-46EB-9064-AEA2A72051CA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7" name="Группа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38082F-1365-44B0-BB07-E0485345F10F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Группа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Прямоугольник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rtlCol="0" anchor="ctr">
            <a:normAutofit/>
          </a:bodyPr>
          <a:lstStyle>
            <a:lvl1pPr algn="l">
              <a:defRPr sz="4400" cap="all" baseline="0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 rtlCol="0"/>
          <a:lstStyle>
            <a:lvl1pPr marL="0" indent="0" algn="ctr">
              <a:buNone/>
              <a:defRPr/>
            </a:lvl1pPr>
          </a:lstStyle>
          <a:p>
            <a:pPr rtl="0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Прямоугольник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rtlCol="0"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6D1E07-753B-4AD9-BAB1-47398D166497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60BC9D-583B-4915-90F9-154658EFB127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rtlCol="0"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 rtlCol="0"/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EABB09-D106-4A18-A8C9-EC1DA3F73606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5061FC-D39D-41FB-9ED1-62B4C50FB863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D64A96-A507-47E9-9455-B0F16192957C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F81504-F74B-4F78-A75A-ECAECF4ADB70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pPr rtl="0"/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ru-RU" dirty="0"/>
              <a:t>Образец текста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  <a:p>
            <a:pPr lvl="5" rtl="0"/>
            <a:r>
              <a:rPr lang="ru-RU" dirty="0"/>
              <a:t>Шестой уровень</a:t>
            </a:r>
          </a:p>
          <a:p>
            <a:pPr lvl="6" rtl="0"/>
            <a:r>
              <a:rPr lang="ru-RU" dirty="0"/>
              <a:t>Седьмой уровень</a:t>
            </a:r>
          </a:p>
          <a:p>
            <a:pPr lvl="7" rtl="0"/>
            <a:r>
              <a:rPr lang="ru-RU" dirty="0"/>
              <a:t>Восьмой уровень</a:t>
            </a:r>
          </a:p>
          <a:p>
            <a:pPr lvl="8" rtl="0"/>
            <a:r>
              <a:rPr lang="ru-RU" dirty="0"/>
              <a:t>Девятый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74E12268-D612-4ECC-BF60-1E914AB677CA}" type="datetime1">
              <a:rPr lang="ru-RU" smtClean="0"/>
              <a:pPr rtl="0"/>
              <a:t>27.05.2024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fld id="{0FF54DE5-C571-48E8-A5BC-B369434E2F44}" type="slidenum">
              <a:rPr lang="ru-RU" smtClean="0"/>
              <a:pPr rtl="0"/>
              <a:t>‹#›</a:t>
            </a:fld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61257" y="1763485"/>
            <a:ext cx="6324600" cy="3472544"/>
          </a:xfrm>
        </p:spPr>
        <p:txBody>
          <a:bodyPr rtlCol="0" anchor="ctr">
            <a:normAutofit fontScale="90000"/>
          </a:bodyPr>
          <a:lstStyle/>
          <a:p>
            <a:pPr algn="ctr" rtl="0">
              <a:lnSpc>
                <a:spcPct val="150000"/>
              </a:lnSpc>
            </a:pPr>
            <a:r>
              <a:rPr lang="ru-RU" sz="3000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cs typeface="Aharoni" pitchFamily="2" charset="-79"/>
              </a:rPr>
              <a:t>«Модернизация информационно-образовательной среды школьной библиотеки в условиях ФГОС</a:t>
            </a:r>
            <a:r>
              <a:rPr lang="ru-RU" sz="3000" dirty="0" smtClean="0">
                <a:cs typeface="Aharoni" pitchFamily="2" charset="-79"/>
              </a:rPr>
              <a:t>»</a:t>
            </a:r>
            <a:endParaRPr lang="ru-RU" sz="3000" dirty="0">
              <a:cs typeface="Aharoni" pitchFamily="2" charset="-79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80970" y="1436915"/>
            <a:ext cx="5251910" cy="3733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99199" y="6003637"/>
            <a:ext cx="535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ЛГ МАОУ «СОШ №1» </a:t>
            </a:r>
          </a:p>
          <a:p>
            <a:r>
              <a:rPr lang="ru-RU" i="1" dirty="0" smtClean="0"/>
              <a:t> педагог-библиотекарь Третьякова Е.Н.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40242" y="927827"/>
            <a:ext cx="6347980" cy="51992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H="1">
            <a:off x="280657" y="1520982"/>
            <a:ext cx="18107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874250" y="4014873"/>
            <a:ext cx="358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Зона для самостоятельной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работы с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ресурсами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70961" y="6109226"/>
            <a:ext cx="2581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Презентационная 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зона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41255" y="3433803"/>
            <a:ext cx="2286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Зона абонемента </a:t>
            </a:r>
          </a:p>
          <a:p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874249" y="2875622"/>
            <a:ext cx="3523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Зона коллективной работы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544937" y="2394063"/>
            <a:ext cx="1527853" cy="244379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0721" r="5405" b="21620"/>
          <a:stretch/>
        </p:blipFill>
        <p:spPr>
          <a:xfrm rot="5400000">
            <a:off x="7308455" y="3100521"/>
            <a:ext cx="1966308" cy="980538"/>
          </a:xfrm>
          <a:prstGeom prst="rect">
            <a:avLst/>
          </a:prstGeom>
          <a:solidFill>
            <a:schemeClr val="accent1"/>
          </a:solidFill>
          <a:effectLst>
            <a:glow rad="203200">
              <a:schemeClr val="accent1">
                <a:lumMod val="75000"/>
              </a:schemeClr>
            </a:glow>
            <a:softEdge rad="0"/>
          </a:effectLst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0833" y="3591676"/>
            <a:ext cx="480484" cy="480484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05098" y="2929794"/>
            <a:ext cx="487055" cy="48705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sp>
        <p:nvSpPr>
          <p:cNvPr id="7" name="Стрелка вправо 6"/>
          <p:cNvSpPr/>
          <p:nvPr/>
        </p:nvSpPr>
        <p:spPr>
          <a:xfrm>
            <a:off x="11182027" y="4190744"/>
            <a:ext cx="335893" cy="4348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1" name="Рисунок 90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98306" y="4837855"/>
            <a:ext cx="390098" cy="390098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77182" y="5497716"/>
            <a:ext cx="390098" cy="390098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b="25035"/>
          <a:stretch/>
        </p:blipFill>
        <p:spPr>
          <a:xfrm>
            <a:off x="10833717" y="3275403"/>
            <a:ext cx="754505" cy="7394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b="39610"/>
          <a:stretch/>
        </p:blipFill>
        <p:spPr>
          <a:xfrm>
            <a:off x="7816678" y="1766531"/>
            <a:ext cx="965200" cy="591387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rcRect b="29810"/>
          <a:stretch>
            <a:fillRect/>
          </a:stretch>
        </p:blipFill>
        <p:spPr>
          <a:xfrm>
            <a:off x="5136745" y="4050389"/>
            <a:ext cx="1359645" cy="7747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9449" y="6245335"/>
            <a:ext cx="3497091" cy="34306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8946" y="5144668"/>
            <a:ext cx="1885855" cy="16792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50615" y="3527468"/>
            <a:ext cx="364555" cy="364555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78052" y="4190744"/>
            <a:ext cx="358826" cy="358826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0721" r="5405" b="21620"/>
          <a:stretch/>
        </p:blipFill>
        <p:spPr>
          <a:xfrm rot="5400000">
            <a:off x="-61915" y="2599226"/>
            <a:ext cx="818471" cy="408146"/>
          </a:xfrm>
          <a:prstGeom prst="rect">
            <a:avLst/>
          </a:prstGeom>
          <a:solidFill>
            <a:schemeClr val="accent1"/>
          </a:solidFill>
          <a:effectLst>
            <a:glow rad="203200">
              <a:schemeClr val="accent1">
                <a:lumMod val="75000"/>
              </a:schemeClr>
            </a:glow>
            <a:softEdge rad="0"/>
          </a:effectLst>
        </p:spPr>
      </p:pic>
      <p:sp>
        <p:nvSpPr>
          <p:cNvPr id="38" name="Прямоугольник 37"/>
          <p:cNvSpPr/>
          <p:nvPr/>
        </p:nvSpPr>
        <p:spPr>
          <a:xfrm>
            <a:off x="143269" y="5819334"/>
            <a:ext cx="730981" cy="97599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2" t="20721" r="5405" b="21620"/>
          <a:stretch/>
        </p:blipFill>
        <p:spPr>
          <a:xfrm rot="5400000">
            <a:off x="101743" y="6086526"/>
            <a:ext cx="792740" cy="395316"/>
          </a:xfrm>
          <a:prstGeom prst="rect">
            <a:avLst/>
          </a:prstGeom>
          <a:solidFill>
            <a:schemeClr val="accent1"/>
          </a:solidFill>
          <a:effectLst>
            <a:glow rad="203200">
              <a:schemeClr val="accent1">
                <a:lumMod val="75000"/>
              </a:schemeClr>
            </a:glow>
            <a:softEdge rad="0"/>
          </a:effectLst>
        </p:spPr>
      </p:pic>
      <p:sp>
        <p:nvSpPr>
          <p:cNvPr id="6" name="TextBox 5"/>
          <p:cNvSpPr txBox="1"/>
          <p:nvPr/>
        </p:nvSpPr>
        <p:spPr>
          <a:xfrm>
            <a:off x="932929" y="765559"/>
            <a:ext cx="20239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Зона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обслуживания </a:t>
            </a:r>
          </a:p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посетителей</a:t>
            </a:r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ru-RU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Стрелка вниз 16"/>
          <p:cNvSpPr/>
          <p:nvPr/>
        </p:nvSpPr>
        <p:spPr>
          <a:xfrm rot="18613693">
            <a:off x="4876207" y="1951686"/>
            <a:ext cx="98892" cy="174921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2879092" y="1150515"/>
            <a:ext cx="2257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Абонемент.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Информационно-справочная консультационная помощь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5916692" y="3378286"/>
            <a:ext cx="24100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Читальный зал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64169" y="898912"/>
            <a:ext cx="3402371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Библиотечный фонд открытого доступа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854801" y="1126705"/>
            <a:ext cx="677108" cy="21210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Выставочные стенды</a:t>
            </a: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/>
          <a:srcRect b="39610"/>
          <a:stretch/>
        </p:blipFill>
        <p:spPr>
          <a:xfrm>
            <a:off x="250477" y="5464397"/>
            <a:ext cx="508697" cy="311683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" name="TextBox 43"/>
          <p:cNvSpPr txBox="1"/>
          <p:nvPr/>
        </p:nvSpPr>
        <p:spPr>
          <a:xfrm>
            <a:off x="2878053" y="285504"/>
            <a:ext cx="9738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Структура информационно-библиотечного центра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 rotWithShape="1">
          <a:blip r:embed="rId4"/>
          <a:srcRect b="25035"/>
          <a:stretch/>
        </p:blipFill>
        <p:spPr>
          <a:xfrm>
            <a:off x="166813" y="4806314"/>
            <a:ext cx="597535" cy="45318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48" name="TextBox 47"/>
          <p:cNvSpPr txBox="1"/>
          <p:nvPr/>
        </p:nvSpPr>
        <p:spPr>
          <a:xfrm>
            <a:off x="897062" y="4848238"/>
            <a:ext cx="91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МФУ</a:t>
            </a:r>
            <a:endParaRPr lang="ru-RU" dirty="0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21775" y="955466"/>
            <a:ext cx="390098" cy="390098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50" name="TextBox 49"/>
          <p:cNvSpPr txBox="1"/>
          <p:nvPr/>
        </p:nvSpPr>
        <p:spPr>
          <a:xfrm>
            <a:off x="3127643" y="4759052"/>
            <a:ext cx="26300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АРМ библиотекаря: базы данных, медиатека, Интернет.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Стрелка вниз 51"/>
          <p:cNvSpPr/>
          <p:nvPr/>
        </p:nvSpPr>
        <p:spPr>
          <a:xfrm rot="13524841" flipH="1">
            <a:off x="5145351" y="4674054"/>
            <a:ext cx="45908" cy="1326611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 w="50800">
            <a:solidFill>
              <a:schemeClr val="accent2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9281366" y="1642010"/>
            <a:ext cx="1107996" cy="276616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vert="vert270"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Коммуникативно-экспозиционное </a:t>
            </a:r>
          </a:p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пространство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5477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 flipH="1">
            <a:off x="280657" y="1520982"/>
            <a:ext cx="18107" cy="18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50437" y="2060741"/>
            <a:ext cx="6121220" cy="510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451818" y="1059255"/>
            <a:ext cx="0" cy="905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279848" y="2104271"/>
            <a:ext cx="4313438" cy="252215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166711" y="3050195"/>
            <a:ext cx="6061403" cy="8691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05440" y="3055867"/>
            <a:ext cx="4101220" cy="237200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268108" y="3933860"/>
            <a:ext cx="5893806" cy="1810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157790" y="3962980"/>
            <a:ext cx="3920589" cy="22094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605841" y="1241025"/>
            <a:ext cx="2091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Библиотека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1" name="TextBox 50"/>
          <p:cNvSpPr txBox="1"/>
          <p:nvPr/>
        </p:nvSpPr>
        <p:spPr>
          <a:xfrm>
            <a:off x="1139661" y="1245514"/>
            <a:ext cx="314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Методический</a:t>
            </a:r>
            <a:r>
              <a:rPr lang="ru-RU" dirty="0" smtClean="0"/>
              <a:t> </a:t>
            </a:r>
            <a:r>
              <a:rPr lang="ru-RU" b="1" dirty="0" smtClean="0"/>
              <a:t>кабинет</a:t>
            </a:r>
            <a:endParaRPr lang="ru-RU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1725333" y="2229376"/>
            <a:ext cx="267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Актовый зал</a:t>
            </a:r>
            <a:endParaRPr lang="ru-RU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407621" y="1667994"/>
            <a:ext cx="95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 этаж</a:t>
            </a:r>
            <a:endParaRPr lang="ru-RU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64637" y="2496156"/>
            <a:ext cx="95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 этаж</a:t>
            </a:r>
            <a:endParaRPr lang="ru-RU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431980" y="3313433"/>
            <a:ext cx="959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 этаж</a:t>
            </a:r>
            <a:endParaRPr lang="ru-RU" b="1" dirty="0"/>
          </a:p>
        </p:txBody>
      </p:sp>
      <p:sp>
        <p:nvSpPr>
          <p:cNvPr id="64" name="TextBox 63"/>
          <p:cNvSpPr txBox="1"/>
          <p:nvPr/>
        </p:nvSpPr>
        <p:spPr>
          <a:xfrm rot="1903968">
            <a:off x="7814712" y="3403665"/>
            <a:ext cx="3147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Кабинет</a:t>
            </a:r>
            <a:r>
              <a:rPr lang="ru-RU" dirty="0" smtClean="0"/>
              <a:t> </a:t>
            </a:r>
            <a:r>
              <a:rPr lang="ru-RU" b="1" dirty="0" smtClean="0"/>
              <a:t>информатики</a:t>
            </a:r>
            <a:endParaRPr lang="ru-RU" b="1" dirty="0"/>
          </a:p>
        </p:txBody>
      </p:sp>
      <p:sp>
        <p:nvSpPr>
          <p:cNvPr id="67" name="TextBox 66"/>
          <p:cNvSpPr txBox="1"/>
          <p:nvPr/>
        </p:nvSpPr>
        <p:spPr>
          <a:xfrm rot="1707000">
            <a:off x="7809090" y="3852402"/>
            <a:ext cx="1519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рекреация</a:t>
            </a:r>
            <a:endParaRPr lang="ru-RU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4771500" y="2184669"/>
            <a:ext cx="22882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Лекционный зал</a:t>
            </a:r>
            <a:endParaRPr lang="ru-RU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5491750" y="1656678"/>
            <a:ext cx="45267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52" name="TextBox 51"/>
          <p:cNvSpPr txBox="1"/>
          <p:nvPr/>
        </p:nvSpPr>
        <p:spPr>
          <a:xfrm>
            <a:off x="5998789" y="1667694"/>
            <a:ext cx="452674" cy="369332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65" name="TextBox 64"/>
          <p:cNvSpPr txBox="1"/>
          <p:nvPr/>
        </p:nvSpPr>
        <p:spPr>
          <a:xfrm>
            <a:off x="1809885" y="2604388"/>
            <a:ext cx="45267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2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>
              <a:ln>
                <a:solidFill>
                  <a:schemeClr val="accent2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483358" y="2594422"/>
            <a:ext cx="452674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0" name="TextBox 79"/>
          <p:cNvSpPr txBox="1"/>
          <p:nvPr/>
        </p:nvSpPr>
        <p:spPr>
          <a:xfrm>
            <a:off x="5980032" y="2605308"/>
            <a:ext cx="45267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2" name="TextBox 81"/>
          <p:cNvSpPr txBox="1"/>
          <p:nvPr/>
        </p:nvSpPr>
        <p:spPr>
          <a:xfrm rot="1988513">
            <a:off x="8319282" y="3350257"/>
            <a:ext cx="45267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5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4498526" y="1645792"/>
            <a:ext cx="45267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12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887454" y="4695102"/>
            <a:ext cx="293258" cy="184666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4" name="TextBox 53"/>
          <p:cNvSpPr txBox="1"/>
          <p:nvPr/>
        </p:nvSpPr>
        <p:spPr>
          <a:xfrm>
            <a:off x="887454" y="5562863"/>
            <a:ext cx="279257" cy="184666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5" name="TextBox 54"/>
          <p:cNvSpPr txBox="1"/>
          <p:nvPr/>
        </p:nvSpPr>
        <p:spPr>
          <a:xfrm>
            <a:off x="4984711" y="1645791"/>
            <a:ext cx="45267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6" name="TextBox 55"/>
          <p:cNvSpPr txBox="1"/>
          <p:nvPr/>
        </p:nvSpPr>
        <p:spPr>
          <a:xfrm>
            <a:off x="885642" y="5950116"/>
            <a:ext cx="295070" cy="222347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5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6" name="TextBox 65"/>
          <p:cNvSpPr txBox="1"/>
          <p:nvPr/>
        </p:nvSpPr>
        <p:spPr>
          <a:xfrm rot="1890199">
            <a:off x="9287094" y="3887967"/>
            <a:ext cx="45267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68" name="TextBox 67"/>
          <p:cNvSpPr txBox="1"/>
          <p:nvPr/>
        </p:nvSpPr>
        <p:spPr>
          <a:xfrm>
            <a:off x="2134883" y="1613002"/>
            <a:ext cx="45267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69" name="TextBox 68"/>
          <p:cNvSpPr txBox="1"/>
          <p:nvPr/>
        </p:nvSpPr>
        <p:spPr>
          <a:xfrm>
            <a:off x="895486" y="5142202"/>
            <a:ext cx="271225" cy="184666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4988382" y="2592851"/>
            <a:ext cx="45267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1" name="TextBox 70"/>
          <p:cNvSpPr txBox="1"/>
          <p:nvPr/>
        </p:nvSpPr>
        <p:spPr>
          <a:xfrm>
            <a:off x="2865669" y="2614622"/>
            <a:ext cx="45267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3" name="TextBox 72"/>
          <p:cNvSpPr txBox="1"/>
          <p:nvPr/>
        </p:nvSpPr>
        <p:spPr>
          <a:xfrm>
            <a:off x="900942" y="4230235"/>
            <a:ext cx="279257" cy="23278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5" name="TextBox 74"/>
          <p:cNvSpPr txBox="1"/>
          <p:nvPr/>
        </p:nvSpPr>
        <p:spPr>
          <a:xfrm rot="1990180">
            <a:off x="8806978" y="3628624"/>
            <a:ext cx="45267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6" name="TextBox 75"/>
          <p:cNvSpPr txBox="1"/>
          <p:nvPr/>
        </p:nvSpPr>
        <p:spPr>
          <a:xfrm>
            <a:off x="6495728" y="1680022"/>
            <a:ext cx="452674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1" name="TextBox 80"/>
          <p:cNvSpPr txBox="1"/>
          <p:nvPr/>
        </p:nvSpPr>
        <p:spPr>
          <a:xfrm rot="1830241">
            <a:off x="8113632" y="4161963"/>
            <a:ext cx="45267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4" name="TextBox 73"/>
          <p:cNvSpPr txBox="1"/>
          <p:nvPr/>
        </p:nvSpPr>
        <p:spPr>
          <a:xfrm>
            <a:off x="515504" y="498252"/>
            <a:ext cx="1100545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Зоны использования информационно-библиотечного центра в школе</a:t>
            </a:r>
            <a:endParaRPr lang="ru-RU" sz="25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853297" y="3452822"/>
            <a:ext cx="452674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accent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8" name="TextBox 77"/>
          <p:cNvSpPr txBox="1"/>
          <p:nvPr/>
        </p:nvSpPr>
        <p:spPr>
          <a:xfrm>
            <a:off x="2363483" y="3441802"/>
            <a:ext cx="452674" cy="36933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3" name="TextBox 82"/>
          <p:cNvSpPr txBox="1"/>
          <p:nvPr/>
        </p:nvSpPr>
        <p:spPr>
          <a:xfrm>
            <a:off x="2877604" y="3454394"/>
            <a:ext cx="452674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8575">
            <a:solidFill>
              <a:schemeClr val="accent5">
                <a:lumMod val="7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84" name="TextBox 83"/>
          <p:cNvSpPr txBox="1"/>
          <p:nvPr/>
        </p:nvSpPr>
        <p:spPr>
          <a:xfrm>
            <a:off x="1534885" y="3030771"/>
            <a:ext cx="228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Кабинет истории</a:t>
            </a:r>
            <a:endParaRPr lang="ru-RU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2326499" y="2605307"/>
            <a:ext cx="452674" cy="369332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>
            <a:off x="1534885" y="4149623"/>
            <a:ext cx="573677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Зона коллективной работы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Зона </a:t>
            </a:r>
            <a:r>
              <a:rPr lang="ru-RU" dirty="0"/>
              <a:t>абонемента </a:t>
            </a:r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dirty="0" smtClean="0"/>
              <a:t>Зона </a:t>
            </a:r>
            <a:r>
              <a:rPr lang="ru-RU" dirty="0"/>
              <a:t>для самостоятельной работы с ресурсами</a:t>
            </a:r>
          </a:p>
          <a:p>
            <a:pPr>
              <a:lnSpc>
                <a:spcPct val="150000"/>
              </a:lnSpc>
            </a:pPr>
            <a:r>
              <a:rPr lang="ru-RU" dirty="0"/>
              <a:t>Рекреационная  зона</a:t>
            </a:r>
          </a:p>
          <a:p>
            <a:pPr>
              <a:lnSpc>
                <a:spcPct val="150000"/>
              </a:lnSpc>
            </a:pPr>
            <a:r>
              <a:rPr lang="ru-RU" dirty="0"/>
              <a:t>Презентационная </a:t>
            </a:r>
            <a:r>
              <a:rPr lang="ru-RU" dirty="0" smtClean="0"/>
              <a:t>зона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4300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1318" y="290494"/>
            <a:ext cx="9980682" cy="685800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Развивающая информационная среда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34" t="4474" r="12612" b="885"/>
          <a:stretch/>
        </p:blipFill>
        <p:spPr>
          <a:xfrm>
            <a:off x="4032922" y="1622611"/>
            <a:ext cx="3048000" cy="382965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7449671" y="1622611"/>
            <a:ext cx="3354721" cy="70308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01642" y="1748117"/>
            <a:ext cx="2850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Обучающие семинары</a:t>
            </a:r>
          </a:p>
          <a:p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449669" y="2519954"/>
            <a:ext cx="3354721" cy="70308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Образовательные платформы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49669" y="3542151"/>
            <a:ext cx="3354721" cy="70308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Облачные технологии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449668" y="4727219"/>
            <a:ext cx="3354721" cy="70308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Образовательные события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8056" y="1667286"/>
            <a:ext cx="3354721" cy="70308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Виртуальные выставки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8055" y="2606494"/>
            <a:ext cx="3354721" cy="703087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Виртуальное сообщество 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58056" y="3627240"/>
            <a:ext cx="3354720" cy="108681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Поисково-исследовательская и творческая деятельность обучающихся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8056" y="5031715"/>
            <a:ext cx="3354720" cy="750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Социальные проекты, акции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68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Ресурсное обеспечение реализации проекта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 rot="5400000">
            <a:off x="4610595" y="1439886"/>
            <a:ext cx="2888673" cy="3233055"/>
          </a:xfrm>
          <a:prstGeom prst="roundRect">
            <a:avLst>
              <a:gd name="adj" fmla="val 5000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39000" dist="254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pPr algn="ctr"/>
            <a:endParaRPr lang="ru-RU" sz="2000" dirty="0" smtClean="0">
              <a:ln>
                <a:solidFill>
                  <a:schemeClr val="accent1">
                    <a:lumMod val="50000"/>
                  </a:schemeClr>
                </a:solidFill>
              </a:ln>
              <a:effectLst>
                <a:reflection blurRad="6350" stA="55000" endA="300" endPos="45500" dir="5400000" sy="-100000" algn="bl" rotWithShape="0"/>
              </a:effectLst>
            </a:endParaRPr>
          </a:p>
          <a:p>
            <a:pPr algn="ctr"/>
            <a:r>
              <a:rPr lang="ru-RU" sz="2800" dirty="0" smtClean="0"/>
              <a:t>Организационные условия</a:t>
            </a:r>
            <a:endParaRPr lang="ru-RU" sz="2800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 rot="5400000">
            <a:off x="8363197" y="1439887"/>
            <a:ext cx="2888672" cy="3304308"/>
          </a:xfrm>
          <a:prstGeom prst="roundRect">
            <a:avLst>
              <a:gd name="adj" fmla="val 5000"/>
            </a:avLst>
          </a:prstGeom>
          <a:ln>
            <a:solidFill>
              <a:schemeClr val="accent1">
                <a:lumMod val="50000"/>
              </a:schemeClr>
            </a:solidFill>
          </a:ln>
          <a:effectLst>
            <a:outerShdw blurRad="39000" dist="254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pPr algn="ctr"/>
            <a:endParaRPr lang="ru-RU" sz="2000" dirty="0" smtClean="0"/>
          </a:p>
          <a:p>
            <a:pPr algn="ctr"/>
            <a:r>
              <a:rPr lang="ru-RU" sz="3000" dirty="0" smtClean="0"/>
              <a:t>Материально-технические условия</a:t>
            </a:r>
            <a:endParaRPr lang="ru-RU" sz="3000" dirty="0"/>
          </a:p>
        </p:txBody>
      </p:sp>
      <p:sp>
        <p:nvSpPr>
          <p:cNvPr id="29" name="Скругленный прямоугольник 28"/>
          <p:cNvSpPr/>
          <p:nvPr/>
        </p:nvSpPr>
        <p:spPr>
          <a:xfrm rot="5400000">
            <a:off x="561109" y="1451763"/>
            <a:ext cx="2959925" cy="3328058"/>
          </a:xfrm>
          <a:prstGeom prst="roundRect">
            <a:avLst>
              <a:gd name="adj" fmla="val 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0000"/>
            </a:schemeClr>
          </a:fillRef>
          <a:effectRef idx="3">
            <a:schemeClr val="accent1">
              <a:alpha val="90000"/>
              <a:hueOff val="0"/>
              <a:satOff val="0"/>
              <a:lumOff val="0"/>
              <a:alphaOff val="-10000"/>
            </a:schemeClr>
          </a:effectRef>
          <a:fontRef idx="minor">
            <a:schemeClr val="lt1"/>
          </a:fontRef>
        </p:style>
        <p:txBody>
          <a:bodyPr vert="vert270"/>
          <a:lstStyle/>
          <a:p>
            <a:pPr algn="ctr"/>
            <a:endParaRPr lang="ru-RU" sz="2000" dirty="0" smtClean="0"/>
          </a:p>
          <a:p>
            <a:pPr algn="ctr"/>
            <a:r>
              <a:rPr lang="ru-RU" sz="2800" dirty="0" smtClean="0"/>
              <a:t>Информационно-методические условия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449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5835" y="870524"/>
            <a:ext cx="3825765" cy="578069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Информационно-методические условия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04900" y="1345323"/>
            <a:ext cx="4919472" cy="54023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100 % компьютеров школы объединены в локальную сеть и имеют «безопасный» выход в Интернет. Имеется «виртуальное хранилище». Налажена работа локального сайта, </a:t>
            </a:r>
            <a:r>
              <a:rPr lang="ru-RU" dirty="0" smtClean="0"/>
              <a:t>Пропускная </a:t>
            </a:r>
            <a:r>
              <a:rPr lang="ru-RU" dirty="0"/>
              <a:t>способность интернета до 100 Мб/с способствует: 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/>
              <a:t>расширению образовательного пространства школы;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ru-RU" dirty="0"/>
              <a:t>увеличению охвата участников дистанционными формами образовательной деятельности;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52289" y="624681"/>
            <a:ext cx="4919472" cy="823912"/>
          </a:xfrm>
        </p:spPr>
        <p:txBody>
          <a:bodyPr/>
          <a:lstStyle/>
          <a:p>
            <a:r>
              <a:rPr lang="ru-RU" i="1" dirty="0"/>
              <a:t>Материально-технические условия</a:t>
            </a:r>
            <a:endParaRPr lang="ru-RU" dirty="0"/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6110" y="1448593"/>
            <a:ext cx="4919472" cy="47236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Фонд библиотеки укомплектован научно-популярной, справочной, отраслевой, художественной литературой, электронными и  периодическими изданиями с учетом современных задач учебно-воспитательного процесса, а также учебниками, учебными пособиями, педагогической и методической литературой.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 библиотеке имеется безопасный доступ к сети Интернет. Общее число компьютеров в библиотеке – 3, из них рабочее </a:t>
            </a:r>
            <a:r>
              <a:rPr lang="ru-RU" dirty="0" smtClean="0"/>
              <a:t>место для учащихся – </a:t>
            </a:r>
            <a:r>
              <a:rPr lang="ru-RU" dirty="0"/>
              <a:t>1.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3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6868" y="325820"/>
            <a:ext cx="8678713" cy="847341"/>
          </a:xfrm>
        </p:spPr>
        <p:txBody>
          <a:bodyPr rtlCol="0"/>
          <a:lstStyle/>
          <a:p>
            <a:pPr rtl="0"/>
            <a:r>
              <a:rPr lang="ru-RU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Ожидаемые конечные результаты</a:t>
            </a:r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3744" y="1611084"/>
            <a:ext cx="5190666" cy="3690259"/>
          </a:xfrm>
        </p:spPr>
      </p:pic>
      <p:sp>
        <p:nvSpPr>
          <p:cNvPr id="9" name="Скругленный прямоугольник 4"/>
          <p:cNvSpPr/>
          <p:nvPr/>
        </p:nvSpPr>
        <p:spPr>
          <a:xfrm>
            <a:off x="0" y="2427514"/>
            <a:ext cx="6727371" cy="443048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8110" tIns="59055" rIns="118110" bIns="59055" numCol="1" spcCol="1270" anchor="ctr" anchorCtr="0">
            <a:noAutofit/>
          </a:bodyPr>
          <a:lstStyle/>
          <a:p>
            <a:pPr marL="285750" lvl="0" indent="-28575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kern="1200" noProof="0" dirty="0" smtClean="0">
                <a:solidFill>
                  <a:schemeClr val="tx1"/>
                </a:solidFill>
              </a:rPr>
              <a:t>Действующий школьный информационный центр;</a:t>
            </a:r>
          </a:p>
          <a:p>
            <a:pPr marL="285750" lvl="0" indent="-28575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/>
                </a:solidFill>
              </a:rPr>
              <a:t>улучшение материально-технической базы;</a:t>
            </a:r>
          </a:p>
          <a:p>
            <a:pPr marL="285750" indent="-28575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обеспечение доступа обучающихся и педагогов школы   к ресурсам электронных библиотек</a:t>
            </a:r>
          </a:p>
          <a:p>
            <a:pPr marL="285750" indent="-28575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увеличение количества внеурочных мероприятий, организованных посредством использования ресурсов ИБЦ</a:t>
            </a:r>
          </a:p>
          <a:p>
            <a:pPr marL="285750" indent="-28575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Увеличение педагогов, использующих </a:t>
            </a:r>
            <a:r>
              <a:rPr lang="en-US" dirty="0">
                <a:solidFill>
                  <a:schemeClr val="tx1"/>
                </a:solidFill>
              </a:rPr>
              <a:t>on-Line</a:t>
            </a:r>
            <a:r>
              <a:rPr lang="ru-RU" dirty="0">
                <a:solidFill>
                  <a:schemeClr val="tx1"/>
                </a:solidFill>
              </a:rPr>
              <a:t> технологий</a:t>
            </a:r>
          </a:p>
          <a:p>
            <a:pPr marL="285750" indent="-28575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Увеличение педагогов, использующих электронные учебники;</a:t>
            </a:r>
          </a:p>
          <a:p>
            <a:pPr marL="285750" indent="-28575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увеличение количества обучающихся, вовлеченных в учебно-исследовательскую деятельность;</a:t>
            </a:r>
          </a:p>
          <a:p>
            <a:pPr marL="285750" indent="-28575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увеличение числа родителей, участвующих в организации и проведении школьных образовательных событий, реализации школьных проектов;</a:t>
            </a:r>
          </a:p>
          <a:p>
            <a:pPr marL="285750" indent="-28575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/>
                </a:solidFill>
              </a:rPr>
              <a:t>положительная динамика показателей посещаемости библиотек.</a:t>
            </a:r>
          </a:p>
          <a:p>
            <a:pPr marL="285750" lvl="0" indent="-28575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endParaRPr lang="ru-RU" dirty="0" smtClean="0">
              <a:solidFill>
                <a:schemeClr val="tx1"/>
              </a:solidFill>
            </a:endParaRPr>
          </a:p>
          <a:p>
            <a:pPr lvl="0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dirty="0" smtClean="0">
              <a:solidFill>
                <a:schemeClr val="tx1"/>
              </a:solidFill>
            </a:endParaRP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endParaRPr lang="ru-RU" kern="1200" noProof="0" dirty="0" smtClean="0">
              <a:solidFill>
                <a:schemeClr val="tx1"/>
              </a:solidFill>
            </a:endParaRP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endParaRPr lang="ru-RU" kern="1200" noProof="0" dirty="0" smtClean="0">
              <a:solidFill>
                <a:schemeClr val="tx1"/>
              </a:solidFill>
            </a:endParaRPr>
          </a:p>
          <a:p>
            <a:pPr lvl="0" algn="ctr" defTabSz="1377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itchFamily="2" charset="2"/>
              <a:buChar char="v"/>
            </a:pPr>
            <a:endParaRPr lang="ru-RU" kern="120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Риски при реализации проекта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9789495"/>
              </p:ext>
            </p:extLst>
          </p:nvPr>
        </p:nvGraphicFramePr>
        <p:xfrm>
          <a:off x="1104900" y="1600200"/>
          <a:ext cx="9980682" cy="45720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15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4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203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Риск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Компенсация рисков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8129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</a:rPr>
                        <a:t>Недостаточно </a:t>
                      </a:r>
                      <a:r>
                        <a:rPr lang="ru-RU" sz="1600" dirty="0">
                          <a:effectLst/>
                        </a:rPr>
                        <a:t>средств на приобретение современной компьютерной техники для </a:t>
                      </a:r>
                      <a:r>
                        <a:rPr lang="ru-RU" sz="1600" dirty="0" smtClean="0">
                          <a:effectLst/>
                        </a:rPr>
                        <a:t>реализации проекта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Модернизация имеющейся техники. Полное решение данной задачи в долгосрочной перспективе.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813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dirty="0" smtClean="0">
                          <a:effectLst/>
                        </a:rPr>
                        <a:t>Недостаточно средств </a:t>
                      </a:r>
                      <a:r>
                        <a:rPr lang="ru-RU" sz="1600" dirty="0">
                          <a:effectLst/>
                        </a:rPr>
                        <a:t>на приобретение лицензии на ИАС АВЕРС «Библиотека».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Решение данной задачи в долгосрочной перспективе.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43706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>
                          <a:effectLst/>
                        </a:rPr>
                        <a:t>Фильтры и блокировка многих хороших веб-ресурсов;</a:t>
                      </a:r>
                    </a:p>
                    <a:p>
                      <a:pPr marL="18034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Открытие ресурса непосредственно перед использованием под визуальным контролем преподавателя.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700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8386" y="272143"/>
            <a:ext cx="9980682" cy="694191"/>
          </a:xfrm>
        </p:spPr>
        <p:txBody>
          <a:bodyPr/>
          <a:lstStyle/>
          <a:p>
            <a:r>
              <a:rPr lang="ru-RU" dirty="0"/>
              <a:t>Модернизация школьных библиотек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29148" y="2534847"/>
            <a:ext cx="10221951" cy="7946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 smtClean="0"/>
              <a:t>Библиотеки  </a:t>
            </a:r>
            <a:r>
              <a:rPr lang="ru-RU" dirty="0" smtClean="0"/>
              <a:t>               </a:t>
            </a:r>
            <a:r>
              <a:rPr lang="ru-RU" sz="2500" dirty="0" smtClean="0"/>
              <a:t>Информационно-библиотечные </a:t>
            </a:r>
            <a:r>
              <a:rPr lang="ru-RU" sz="2500" dirty="0"/>
              <a:t>центры </a:t>
            </a:r>
            <a:endParaRPr lang="ru-RU" sz="25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870857" y="4653487"/>
            <a:ext cx="1997529" cy="79465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anose="05000000000000000000" pitchFamily="2" charset="2"/>
              <a:buNone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88249" y="3552874"/>
            <a:ext cx="11572451" cy="294690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400" dirty="0" smtClean="0"/>
              <a:t>Школьные </a:t>
            </a:r>
            <a:r>
              <a:rPr lang="ru-RU" sz="2400" dirty="0"/>
              <a:t>библиотеки необходимы школе в качестве библиотечно-информационных </a:t>
            </a:r>
            <a:r>
              <a:rPr lang="ru-RU" sz="2400" dirty="0" smtClean="0"/>
              <a:t>центров </a:t>
            </a:r>
            <a:r>
              <a:rPr lang="ru-RU" sz="2400" dirty="0"/>
              <a:t>с рабочими зонами, оборудованными читальными залами и книгохранилищами, медиатекой</a:t>
            </a:r>
            <a:r>
              <a:rPr lang="ru-RU" sz="2400" dirty="0" smtClean="0"/>
              <a:t>, </a:t>
            </a:r>
            <a:r>
              <a:rPr lang="ru-RU" sz="2400" dirty="0"/>
              <a:t>которые являются важным компонентом учебного процесса, способствующим реализации образовательных стандартов.</a:t>
            </a:r>
            <a:br>
              <a:rPr lang="ru-RU" sz="2400" dirty="0"/>
            </a:br>
            <a:endParaRPr lang="ru-RU" sz="2400" dirty="0"/>
          </a:p>
          <a:p>
            <a:pPr marL="0" indent="0">
              <a:buNone/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19549" y="1363662"/>
            <a:ext cx="11441151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Современная школьная библиотека - одно из основных условий реализации федеральных образовательных стандартов.</a:t>
            </a:r>
            <a:br>
              <a:rPr lang="ru-RU" b="1" i="1" dirty="0">
                <a:solidFill>
                  <a:srgbClr val="000000"/>
                </a:solidFill>
                <a:ea typeface="Times New Roman" panose="02020603050405020304" pitchFamily="18" charset="0"/>
              </a:rPr>
            </a:br>
            <a:endParaRPr lang="ru-RU" b="1" i="1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3463855" y="2582584"/>
            <a:ext cx="847949" cy="34959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50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Ключевые задачи современной школьной библиотеки: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5620" y="1600200"/>
            <a:ext cx="10451480" cy="2090854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lvl="0"/>
            <a:r>
              <a:rPr lang="ru-RU" sz="2400" dirty="0"/>
              <a:t>Информационная поддержка образовательной деятельности обучающихся и педагогических работников.</a:t>
            </a:r>
          </a:p>
          <a:p>
            <a:pPr lvl="0"/>
            <a:r>
              <a:rPr lang="ru-RU" sz="2400" dirty="0"/>
              <a:t>Формирование потребности в систематическом чтении.</a:t>
            </a:r>
          </a:p>
          <a:p>
            <a:pPr lvl="0"/>
            <a:r>
              <a:rPr lang="ru-RU" sz="2400" dirty="0"/>
              <a:t>Обучение поиску информации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35620" y="3916297"/>
            <a:ext cx="10368187" cy="224676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</a:rPr>
              <a:t>стандарт образования позволяет внедрить библиотечные программы и проекты в образовательный процесс, ведь одной из его задач является обеспечение эффективного сочетания урочных и внеурочных форм организации образовательного процесса, взаимодействия всех его участников, единства учебной и внеурочной деятельности.</a:t>
            </a:r>
            <a:endParaRPr lang="ru-RU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779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9177" y="2967100"/>
            <a:ext cx="3434406" cy="122576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800" dirty="0" smtClean="0"/>
              <a:t>Функции ИБЦ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endParaRPr lang="ru-RU" sz="25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372881" y="2978347"/>
            <a:ext cx="4616407" cy="37007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ru-RU" sz="8800" dirty="0"/>
              <a:t>● образовательная</a:t>
            </a:r>
            <a:r>
              <a:rPr lang="ru-RU" sz="8800" dirty="0" smtClean="0"/>
              <a:t>, </a:t>
            </a: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sz="8800" dirty="0" smtClean="0"/>
              <a:t>● воспитательная, </a:t>
            </a: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sz="8800" dirty="0" smtClean="0"/>
              <a:t>● информационно-методическая, </a:t>
            </a: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sz="8800" dirty="0" smtClean="0"/>
              <a:t>● культурно-просветительская,</a:t>
            </a: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sz="8800" dirty="0" smtClean="0"/>
              <a:t> ● профориентационная, </a:t>
            </a: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sz="8800" dirty="0" smtClean="0"/>
              <a:t>● обеспечивающая</a:t>
            </a:r>
          </a:p>
          <a:p>
            <a:pPr marL="0" indent="0">
              <a:lnSpc>
                <a:spcPct val="120000"/>
              </a:lnSpc>
              <a:buFont typeface="Wingdings" panose="05000000000000000000" pitchFamily="2" charset="2"/>
              <a:buNone/>
            </a:pPr>
            <a:r>
              <a:rPr lang="ru-RU" sz="8800" dirty="0" smtClean="0"/>
              <a:t> ● досуговая</a:t>
            </a:r>
            <a:endParaRPr lang="ru-RU" sz="88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2562682" y="3011316"/>
            <a:ext cx="738080" cy="3068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1709094"/>
            <a:ext cx="23801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Функции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библиотеки: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83265" y="1636414"/>
            <a:ext cx="4506023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● </a:t>
            </a:r>
            <a:r>
              <a:rPr lang="ru-RU" sz="2400" dirty="0"/>
              <a:t>образовательная </a:t>
            </a:r>
            <a:endParaRPr lang="ru-RU" sz="2400" dirty="0" smtClean="0"/>
          </a:p>
          <a:p>
            <a:r>
              <a:rPr lang="ru-RU" sz="2400" dirty="0" smtClean="0"/>
              <a:t>● </a:t>
            </a:r>
            <a:r>
              <a:rPr lang="ru-RU" sz="2400" dirty="0"/>
              <a:t>информационная </a:t>
            </a:r>
            <a:endParaRPr lang="ru-RU" sz="2400" dirty="0" smtClean="0"/>
          </a:p>
          <a:p>
            <a:r>
              <a:rPr lang="ru-RU" sz="2400" dirty="0" smtClean="0"/>
              <a:t>● </a:t>
            </a:r>
            <a:r>
              <a:rPr lang="ru-RU" sz="2400" dirty="0"/>
              <a:t>культурная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2562681" y="2012992"/>
            <a:ext cx="738081" cy="2841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868386" y="272143"/>
            <a:ext cx="9980682" cy="694191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Модернизация школьных библиотек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909873" y="1535938"/>
            <a:ext cx="3085171" cy="34778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/>
              <a:t>● </a:t>
            </a:r>
            <a:r>
              <a:rPr lang="ru-RU" sz="2000" dirty="0" smtClean="0"/>
              <a:t>работа </a:t>
            </a:r>
            <a:r>
              <a:rPr lang="ru-RU" sz="2000" dirty="0"/>
              <a:t>с фондом библиотеки (</a:t>
            </a:r>
            <a:r>
              <a:rPr lang="ru-RU" sz="2000" dirty="0" smtClean="0"/>
              <a:t>литературно-художественной </a:t>
            </a:r>
            <a:r>
              <a:rPr lang="ru-RU" sz="2000" dirty="0"/>
              <a:t>и учебной литературы); </a:t>
            </a:r>
            <a:endParaRPr lang="ru-RU" sz="2000" dirty="0" smtClean="0"/>
          </a:p>
          <a:p>
            <a:r>
              <a:rPr lang="ru-RU" sz="2000" dirty="0" smtClean="0"/>
              <a:t>● </a:t>
            </a:r>
            <a:r>
              <a:rPr lang="ru-RU" sz="2000" dirty="0"/>
              <a:t>информационно-библиографическое обслуживание читателей; </a:t>
            </a:r>
            <a:endParaRPr lang="ru-RU" sz="2000" dirty="0" smtClean="0"/>
          </a:p>
          <a:p>
            <a:r>
              <a:rPr lang="ru-RU" sz="2000" dirty="0" smtClean="0"/>
              <a:t>● </a:t>
            </a:r>
            <a:r>
              <a:rPr lang="ru-RU" sz="2000" dirty="0"/>
              <a:t>обеспечение учебной литературой всех обучающихся в школе. 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8120058" y="2061782"/>
            <a:ext cx="700813" cy="3691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71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7495" y="892097"/>
            <a:ext cx="9980682" cy="55756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Требования к техническому и программному обеспечению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93748" y="1590588"/>
            <a:ext cx="10313950" cy="48782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/>
              <a:t>● </a:t>
            </a:r>
            <a:r>
              <a:rPr lang="ru-RU" sz="2200" dirty="0" smtClean="0"/>
              <a:t>наличие </a:t>
            </a:r>
            <a:r>
              <a:rPr lang="ru-RU" sz="2200" dirty="0"/>
              <a:t>АБИС для управления процессами деятельности ИБЦ. Выбор конкретной АБИС осуществляется на уровне субъекта РФ, что облегчает в дальнейшем формирование и работу с единым электронным каталогом; </a:t>
            </a:r>
            <a:endParaRPr lang="ru-RU" sz="2200" dirty="0" smtClean="0"/>
          </a:p>
          <a:p>
            <a:endParaRPr lang="ru-RU" sz="500" dirty="0" smtClean="0"/>
          </a:p>
          <a:p>
            <a:r>
              <a:rPr lang="ru-RU" sz="2200" dirty="0" smtClean="0"/>
              <a:t>● </a:t>
            </a:r>
            <a:r>
              <a:rPr lang="ru-RU" sz="2200" dirty="0"/>
              <a:t>оборудованные рабочие места для сотрудников и пользователей ИБЦ (не менее 2-х компьютеров с регламентированным доступом к сети Интернет для пользователей ИБЦ); </a:t>
            </a:r>
            <a:endParaRPr lang="ru-RU" sz="2200" dirty="0" smtClean="0"/>
          </a:p>
          <a:p>
            <a:endParaRPr lang="ru-RU" sz="500" dirty="0" smtClean="0"/>
          </a:p>
          <a:p>
            <a:r>
              <a:rPr lang="ru-RU" sz="2200" dirty="0" smtClean="0"/>
              <a:t>● </a:t>
            </a:r>
            <a:r>
              <a:rPr lang="ru-RU" sz="2200" dirty="0"/>
              <a:t>обеспечен доступ к электронному контенту (электронным и мультимедиа библиотекам, базам данных и т.п.); </a:t>
            </a:r>
            <a:endParaRPr lang="ru-RU" sz="2200" dirty="0" smtClean="0"/>
          </a:p>
          <a:p>
            <a:endParaRPr lang="ru-RU" sz="500" dirty="0" smtClean="0"/>
          </a:p>
          <a:p>
            <a:r>
              <a:rPr lang="ru-RU" sz="2200" dirty="0" smtClean="0"/>
              <a:t>● </a:t>
            </a:r>
            <a:r>
              <a:rPr lang="ru-RU" sz="2200" dirty="0"/>
              <a:t>наличие демонстрационного оборудования (экран, проектор и т.п.); </a:t>
            </a:r>
            <a:endParaRPr lang="ru-RU" sz="2200" dirty="0" smtClean="0"/>
          </a:p>
          <a:p>
            <a:endParaRPr lang="ru-RU" sz="500" dirty="0" smtClean="0"/>
          </a:p>
          <a:p>
            <a:r>
              <a:rPr lang="ru-RU" sz="2200" dirty="0" smtClean="0"/>
              <a:t>● </a:t>
            </a:r>
            <a:r>
              <a:rPr lang="ru-RU" sz="2200" dirty="0"/>
              <a:t>наличие программного обеспечения для создания цифровых ресурсов (программы для видео- и аудио- монтажа, работы с презентациями и изображениями и т.п.); </a:t>
            </a:r>
            <a:endParaRPr lang="ru-RU" sz="2200" dirty="0" smtClean="0"/>
          </a:p>
          <a:p>
            <a:endParaRPr lang="ru-RU" sz="500" dirty="0" smtClean="0"/>
          </a:p>
          <a:p>
            <a:r>
              <a:rPr lang="ru-RU" sz="2200" dirty="0" smtClean="0"/>
              <a:t>● </a:t>
            </a:r>
            <a:r>
              <a:rPr lang="ru-RU" sz="2200" dirty="0"/>
              <a:t>копировально-множительная техника (принтер, сканер, копир и т.п.).</a:t>
            </a:r>
          </a:p>
        </p:txBody>
      </p:sp>
    </p:spTree>
    <p:extLst>
      <p:ext uri="{BB962C8B-B14F-4D97-AF65-F5344CB8AC3E}">
        <p14:creationId xmlns:p14="http://schemas.microsoft.com/office/powerpoint/2010/main" val="11684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206" y="130894"/>
            <a:ext cx="9980682" cy="1096962"/>
          </a:xfrm>
        </p:spPr>
        <p:txBody>
          <a:bodyPr/>
          <a:lstStyle/>
          <a:p>
            <a:pPr algn="ctr"/>
            <a:r>
              <a:rPr lang="ru-RU" b="1" dirty="0"/>
              <a:t>Требования к </a:t>
            </a:r>
            <a:r>
              <a:rPr lang="ru-RU" b="1" dirty="0" smtClean="0"/>
              <a:t>пространственно-обособленным </a:t>
            </a:r>
            <a:r>
              <a:rPr lang="ru-RU" b="1" dirty="0"/>
              <a:t>зонам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● </a:t>
            </a:r>
            <a:r>
              <a:rPr lang="ru-RU" sz="2200" dirty="0"/>
              <a:t>зона получения информационных ресурсов во временное пользование (зона абонемента, административная зона);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● </a:t>
            </a:r>
            <a:r>
              <a:rPr lang="ru-RU" sz="2200" dirty="0"/>
              <a:t>зона для самостоятельной работы с ресурсами на различных типах носителей (зона читального зала и медиатеки);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● </a:t>
            </a:r>
            <a:r>
              <a:rPr lang="ru-RU" sz="2200" dirty="0"/>
              <a:t>зона для коллективной работы с гибкой организацией пространства (</a:t>
            </a:r>
            <a:r>
              <a:rPr lang="ru-RU" sz="2200" dirty="0" err="1"/>
              <a:t>коворкинг</a:t>
            </a:r>
            <a:r>
              <a:rPr lang="ru-RU" sz="2200" dirty="0"/>
              <a:t>-зона);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● </a:t>
            </a:r>
            <a:r>
              <a:rPr lang="ru-RU" sz="2200" dirty="0"/>
              <a:t>презентационная зона (интерактивная площадка для проведения массовых мероприятий, выставок, дискуссий, обучения, круглых столов и др.);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● </a:t>
            </a:r>
            <a:r>
              <a:rPr lang="ru-RU" sz="2200" dirty="0"/>
              <a:t>рекреационная зона (зона для отдыха);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● </a:t>
            </a:r>
            <a:r>
              <a:rPr lang="ru-RU" sz="2200" dirty="0"/>
              <a:t>зона хранения фондов.</a:t>
            </a:r>
          </a:p>
        </p:txBody>
      </p:sp>
    </p:spTree>
    <p:extLst>
      <p:ext uri="{BB962C8B-B14F-4D97-AF65-F5344CB8AC3E}">
        <p14:creationId xmlns:p14="http://schemas.microsoft.com/office/powerpoint/2010/main" val="12698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Овал 31"/>
          <p:cNvSpPr/>
          <p:nvPr/>
        </p:nvSpPr>
        <p:spPr>
          <a:xfrm>
            <a:off x="7873341" y="1852549"/>
            <a:ext cx="3764476" cy="3455720"/>
          </a:xfrm>
          <a:prstGeom prst="ellipse">
            <a:avLst/>
          </a:pr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4900" y="304800"/>
            <a:ext cx="9980682" cy="868362"/>
          </a:xfrm>
        </p:spPr>
        <p:txBody>
          <a:bodyPr>
            <a:normAutofit/>
          </a:bodyPr>
          <a:lstStyle/>
          <a:p>
            <a:pPr algn="ctr"/>
            <a:r>
              <a:rPr lang="ru-RU" sz="3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Анализ потенциала библиотеки</a:t>
            </a:r>
            <a:endParaRPr lang="ru-RU" sz="3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Группа 7"/>
          <p:cNvGrpSpPr/>
          <p:nvPr/>
        </p:nvGrpSpPr>
        <p:grpSpPr>
          <a:xfrm rot="20236552">
            <a:off x="4002555" y="2768049"/>
            <a:ext cx="721433" cy="403278"/>
            <a:chOff x="2048314" y="1638580"/>
            <a:chExt cx="199924" cy="321702"/>
          </a:xfrm>
          <a:solidFill>
            <a:schemeClr val="accent5"/>
          </a:solidFill>
        </p:grpSpPr>
        <p:sp>
          <p:nvSpPr>
            <p:cNvPr id="9" name="Стрелка вправо 8"/>
            <p:cNvSpPr/>
            <p:nvPr/>
          </p:nvSpPr>
          <p:spPr>
            <a:xfrm rot="10800000">
              <a:off x="2048314" y="1638580"/>
              <a:ext cx="199924" cy="3217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/>
            <p:nvPr/>
          </p:nvSpPr>
          <p:spPr>
            <a:xfrm flipH="1">
              <a:off x="2145174" y="1713486"/>
              <a:ext cx="9422" cy="193022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4" name="Группа 10"/>
          <p:cNvGrpSpPr/>
          <p:nvPr/>
        </p:nvGrpSpPr>
        <p:grpSpPr>
          <a:xfrm>
            <a:off x="368136" y="1911926"/>
            <a:ext cx="3764476" cy="3455720"/>
            <a:chOff x="997955" y="1321612"/>
            <a:chExt cx="1072810" cy="1100257"/>
          </a:xfrm>
        </p:grpSpPr>
        <p:sp>
          <p:nvSpPr>
            <p:cNvPr id="12" name="Овал 11"/>
            <p:cNvSpPr/>
            <p:nvPr/>
          </p:nvSpPr>
          <p:spPr>
            <a:xfrm>
              <a:off x="997955" y="1321612"/>
              <a:ext cx="1072810" cy="110025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ru-RU" dirty="0"/>
            </a:p>
          </p:txBody>
        </p:sp>
        <p:sp>
          <p:nvSpPr>
            <p:cNvPr id="13" name="Овал 4"/>
            <p:cNvSpPr/>
            <p:nvPr/>
          </p:nvSpPr>
          <p:spPr>
            <a:xfrm>
              <a:off x="1126840" y="1543674"/>
              <a:ext cx="868627" cy="66905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 smtClean="0"/>
                <a:t>отсутствие современного, отвечающего требованиям ФГОС ОО материально-технического оснащения библиотеки и соответствующих условий</a:t>
              </a:r>
              <a:endParaRPr lang="ru-RU" kern="1200" dirty="0"/>
            </a:p>
          </p:txBody>
        </p:sp>
      </p:grpSp>
      <p:sp>
        <p:nvSpPr>
          <p:cNvPr id="15" name="Овал 14"/>
          <p:cNvSpPr/>
          <p:nvPr/>
        </p:nvSpPr>
        <p:spPr>
          <a:xfrm>
            <a:off x="3776354" y="3788230"/>
            <a:ext cx="4393869" cy="3069770"/>
          </a:xfrm>
          <a:prstGeom prst="ellipse">
            <a:avLst/>
          </a:prstGeom>
          <a:solidFill>
            <a:schemeClr val="accent5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7" name="Группа 4"/>
          <p:cNvGrpSpPr/>
          <p:nvPr/>
        </p:nvGrpSpPr>
        <p:grpSpPr>
          <a:xfrm>
            <a:off x="4479908" y="1369564"/>
            <a:ext cx="2944150" cy="2182149"/>
            <a:chOff x="2331227" y="1326339"/>
            <a:chExt cx="946183" cy="946183"/>
          </a:xfrm>
          <a:solidFill>
            <a:schemeClr val="accent5"/>
          </a:solidFill>
        </p:grpSpPr>
        <p:sp>
          <p:nvSpPr>
            <p:cNvPr id="6" name="Овал 5"/>
            <p:cNvSpPr/>
            <p:nvPr/>
          </p:nvSpPr>
          <p:spPr>
            <a:xfrm>
              <a:off x="2331227" y="1326339"/>
              <a:ext cx="946183" cy="946183"/>
            </a:xfrm>
            <a:prstGeom prst="ellipse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Овал 4"/>
            <p:cNvSpPr/>
            <p:nvPr/>
          </p:nvSpPr>
          <p:spPr>
            <a:xfrm>
              <a:off x="2469792" y="1464904"/>
              <a:ext cx="669053" cy="66905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/>
                <a:t>ПРОБЛЕМЫ</a:t>
              </a:r>
              <a:endParaRPr lang="ru-RU" sz="2400" kern="12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8633361" y="2458193"/>
            <a:ext cx="26006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отсутствие ряда информационных ресурсов и программ, обеспечивающих формирование ИКТ-насыщенной среды библиотеки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26" name="Группа 7"/>
          <p:cNvGrpSpPr/>
          <p:nvPr/>
        </p:nvGrpSpPr>
        <p:grpSpPr>
          <a:xfrm rot="16200000">
            <a:off x="5655884" y="3549164"/>
            <a:ext cx="597366" cy="403278"/>
            <a:chOff x="2048314" y="1638580"/>
            <a:chExt cx="199924" cy="321702"/>
          </a:xfrm>
          <a:solidFill>
            <a:schemeClr val="accent5"/>
          </a:solidFill>
        </p:grpSpPr>
        <p:sp>
          <p:nvSpPr>
            <p:cNvPr id="27" name="Стрелка вправо 26"/>
            <p:cNvSpPr/>
            <p:nvPr/>
          </p:nvSpPr>
          <p:spPr>
            <a:xfrm rot="10800000">
              <a:off x="2048314" y="1638580"/>
              <a:ext cx="199924" cy="3217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трелка вправо 4"/>
            <p:cNvSpPr/>
            <p:nvPr/>
          </p:nvSpPr>
          <p:spPr>
            <a:xfrm flipH="1">
              <a:off x="2145174" y="1713486"/>
              <a:ext cx="9422" cy="193022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4476194" y="4140650"/>
            <a:ext cx="3048000" cy="23360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dirty="0" smtClean="0">
                <a:solidFill>
                  <a:prstClr val="white"/>
                </a:solidFill>
              </a:rPr>
              <a:t>несогласованность действий участников образовательных отношений  в вопросах использования различных информационных образовательных ресурсов школьной библиотеки.</a:t>
            </a:r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4" name="Группа 7"/>
          <p:cNvGrpSpPr/>
          <p:nvPr/>
        </p:nvGrpSpPr>
        <p:grpSpPr>
          <a:xfrm rot="12320373">
            <a:off x="7375826" y="2715912"/>
            <a:ext cx="597366" cy="403278"/>
            <a:chOff x="2048314" y="1638580"/>
            <a:chExt cx="199924" cy="321702"/>
          </a:xfrm>
          <a:solidFill>
            <a:schemeClr val="accent5"/>
          </a:solidFill>
        </p:grpSpPr>
        <p:sp>
          <p:nvSpPr>
            <p:cNvPr id="35" name="Стрелка вправо 34"/>
            <p:cNvSpPr/>
            <p:nvPr/>
          </p:nvSpPr>
          <p:spPr>
            <a:xfrm rot="10800000">
              <a:off x="2048314" y="1638580"/>
              <a:ext cx="199924" cy="321702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Стрелка вправо 4"/>
            <p:cNvSpPr/>
            <p:nvPr/>
          </p:nvSpPr>
          <p:spPr>
            <a:xfrm flipH="1">
              <a:off x="2145174" y="1713486"/>
              <a:ext cx="9422" cy="193022"/>
            </a:xfrm>
            <a:prstGeom prst="rect">
              <a:avLst/>
            </a:prstGeom>
            <a:grpFill/>
            <a:ln>
              <a:solidFill>
                <a:schemeClr val="accent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17517" y="130629"/>
            <a:ext cx="10468065" cy="1096962"/>
          </a:xfrm>
        </p:spPr>
        <p:txBody>
          <a:bodyPr rtlCol="0">
            <a:normAutofit/>
          </a:bodyPr>
          <a:lstStyle/>
          <a:p>
            <a:pPr rtl="0"/>
            <a:r>
              <a:rPr lang="ru-RU" sz="3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Цель проекта: создание информационно-библиотечного центра в  «ЛГ МАОУ «СОШ №1»</a:t>
            </a:r>
            <a:endParaRPr lang="ru-RU" sz="3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7" name="Группа 36"/>
          <p:cNvGrpSpPr/>
          <p:nvPr/>
        </p:nvGrpSpPr>
        <p:grpSpPr>
          <a:xfrm rot="16200000">
            <a:off x="5542197" y="-3447427"/>
            <a:ext cx="823970" cy="10678509"/>
            <a:chOff x="309202" y="1248492"/>
            <a:chExt cx="2284532" cy="8242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8" name="Скругленный прямоугольник 37"/>
            <p:cNvSpPr/>
            <p:nvPr/>
          </p:nvSpPr>
          <p:spPr>
            <a:xfrm>
              <a:off x="321997" y="1248492"/>
              <a:ext cx="2271737" cy="82429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Скругленный прямоугольник 4"/>
            <p:cNvSpPr/>
            <p:nvPr/>
          </p:nvSpPr>
          <p:spPr>
            <a:xfrm>
              <a:off x="309202" y="1283230"/>
              <a:ext cx="2223451" cy="776013"/>
            </a:xfrm>
            <a:prstGeom prst="rect">
              <a:avLst/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endParaRPr lang="ru-RU" sz="2200" kern="1200" noProof="0" dirty="0"/>
            </a:p>
          </p:txBody>
        </p:sp>
      </p:grpSp>
      <p:sp>
        <p:nvSpPr>
          <p:cNvPr id="51" name="Скругленный прямоугольник 4"/>
          <p:cNvSpPr/>
          <p:nvPr/>
        </p:nvSpPr>
        <p:spPr>
          <a:xfrm>
            <a:off x="8889434" y="2148769"/>
            <a:ext cx="1932312" cy="398649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</a:pPr>
            <a:endParaRPr lang="ru-RU" sz="2200" kern="1200" noProof="0" dirty="0"/>
          </a:p>
        </p:txBody>
      </p:sp>
      <p:sp>
        <p:nvSpPr>
          <p:cNvPr id="58" name="TextBox 57"/>
          <p:cNvSpPr txBox="1"/>
          <p:nvPr/>
        </p:nvSpPr>
        <p:spPr>
          <a:xfrm>
            <a:off x="2422567" y="1709059"/>
            <a:ext cx="90727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900" dirty="0" smtClean="0"/>
              <a:t>Разработать модель школьного информационно-библиотечного центра</a:t>
            </a:r>
          </a:p>
          <a:p>
            <a:pPr algn="just"/>
            <a:endParaRPr lang="ru-RU" sz="1900" dirty="0">
              <a:solidFill>
                <a:schemeClr val="bg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5642" y="1698172"/>
            <a:ext cx="207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Задача 1 </a:t>
            </a:r>
            <a:endParaRPr lang="ru-RU" sz="2000" dirty="0"/>
          </a:p>
        </p:txBody>
      </p:sp>
      <p:grpSp>
        <p:nvGrpSpPr>
          <p:cNvPr id="49" name="Группа 48"/>
          <p:cNvGrpSpPr/>
          <p:nvPr/>
        </p:nvGrpSpPr>
        <p:grpSpPr>
          <a:xfrm rot="16200000">
            <a:off x="5393752" y="-2123329"/>
            <a:ext cx="1144604" cy="10678509"/>
            <a:chOff x="309202" y="1248492"/>
            <a:chExt cx="2284532" cy="8242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50" name="Скругленный прямоугольник 49"/>
            <p:cNvSpPr/>
            <p:nvPr/>
          </p:nvSpPr>
          <p:spPr>
            <a:xfrm>
              <a:off x="321997" y="1248492"/>
              <a:ext cx="2271737" cy="82429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2" name="Скругленный прямоугольник 4"/>
            <p:cNvSpPr/>
            <p:nvPr/>
          </p:nvSpPr>
          <p:spPr>
            <a:xfrm>
              <a:off x="309202" y="1283230"/>
              <a:ext cx="2223451" cy="7760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endParaRPr lang="ru-RU" sz="2200" kern="1200" noProof="0" dirty="0"/>
            </a:p>
          </p:txBody>
        </p:sp>
      </p:grpSp>
      <p:sp>
        <p:nvSpPr>
          <p:cNvPr id="68" name="Скругленный прямоугольник 4"/>
          <p:cNvSpPr/>
          <p:nvPr/>
        </p:nvSpPr>
        <p:spPr>
          <a:xfrm rot="16200000">
            <a:off x="5636200" y="-339709"/>
            <a:ext cx="957970" cy="100529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</a:pPr>
            <a:endParaRPr lang="ru-RU" sz="2200" kern="1200" noProof="0" dirty="0"/>
          </a:p>
        </p:txBody>
      </p:sp>
      <p:sp>
        <p:nvSpPr>
          <p:cNvPr id="65" name="Скругленный прямоугольник 4"/>
          <p:cNvSpPr/>
          <p:nvPr/>
        </p:nvSpPr>
        <p:spPr>
          <a:xfrm rot="16200000">
            <a:off x="5391930" y="-1498381"/>
            <a:ext cx="1114001" cy="1005298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40640" tIns="30480" rIns="40640" bIns="30480" numCol="1" spcCol="1270" anchor="ctr" anchorCtr="0">
            <a:noAutofit/>
          </a:bodyPr>
          <a:lstStyle/>
          <a:p>
            <a:pPr lvl="0" algn="ctr" defTabSz="711200">
              <a:spcBef>
                <a:spcPct val="0"/>
              </a:spcBef>
              <a:spcAft>
                <a:spcPct val="35000"/>
              </a:spcAft>
            </a:pPr>
            <a:endParaRPr lang="ru-RU" sz="2200" kern="1200" noProof="0" dirty="0"/>
          </a:p>
        </p:txBody>
      </p:sp>
      <p:sp>
        <p:nvSpPr>
          <p:cNvPr id="69" name="TextBox 68"/>
          <p:cNvSpPr txBox="1"/>
          <p:nvPr/>
        </p:nvSpPr>
        <p:spPr>
          <a:xfrm>
            <a:off x="665018" y="2931227"/>
            <a:ext cx="193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Задача 2 </a:t>
            </a:r>
            <a:endParaRPr lang="ru-RU" sz="2000" dirty="0"/>
          </a:p>
        </p:txBody>
      </p:sp>
      <p:sp>
        <p:nvSpPr>
          <p:cNvPr id="72" name="TextBox 71"/>
          <p:cNvSpPr txBox="1"/>
          <p:nvPr/>
        </p:nvSpPr>
        <p:spPr>
          <a:xfrm>
            <a:off x="2683823" y="2909455"/>
            <a:ext cx="858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Создать образовательные зоны для улучшения качества работы информационно-библиотечного центра</a:t>
            </a:r>
            <a:endParaRPr lang="ru-RU" dirty="0"/>
          </a:p>
        </p:txBody>
      </p:sp>
      <p:grpSp>
        <p:nvGrpSpPr>
          <p:cNvPr id="73" name="Группа 72"/>
          <p:cNvGrpSpPr/>
          <p:nvPr/>
        </p:nvGrpSpPr>
        <p:grpSpPr>
          <a:xfrm rot="16200000">
            <a:off x="5465004" y="-733916"/>
            <a:ext cx="1144604" cy="10678509"/>
            <a:chOff x="309202" y="1248492"/>
            <a:chExt cx="2284532" cy="8242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4" name="Скругленный прямоугольник 73"/>
            <p:cNvSpPr/>
            <p:nvPr/>
          </p:nvSpPr>
          <p:spPr>
            <a:xfrm>
              <a:off x="321997" y="1248492"/>
              <a:ext cx="2271737" cy="82429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5" name="Скругленный прямоугольник 4"/>
            <p:cNvSpPr/>
            <p:nvPr/>
          </p:nvSpPr>
          <p:spPr>
            <a:xfrm>
              <a:off x="309202" y="1283230"/>
              <a:ext cx="2223451" cy="7760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endParaRPr lang="ru-RU" sz="2200" kern="1200" noProof="0" dirty="0"/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05542" y="4318661"/>
            <a:ext cx="193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Задача 3</a:t>
            </a:r>
            <a:endParaRPr lang="ru-RU" sz="2000" dirty="0"/>
          </a:p>
        </p:txBody>
      </p:sp>
      <p:sp>
        <p:nvSpPr>
          <p:cNvPr id="77" name="TextBox 76"/>
          <p:cNvSpPr txBox="1"/>
          <p:nvPr/>
        </p:nvSpPr>
        <p:spPr>
          <a:xfrm>
            <a:off x="2588820" y="4144489"/>
            <a:ext cx="8585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Организовать оснащение школьной библиотеки необходимым оборудованием и программным обеспечением, позволяющим работать с разнообразными информационно-образовательными ресурсами.</a:t>
            </a:r>
            <a:endParaRPr lang="ru-RU" dirty="0"/>
          </a:p>
        </p:txBody>
      </p:sp>
      <p:grpSp>
        <p:nvGrpSpPr>
          <p:cNvPr id="78" name="Группа 77"/>
          <p:cNvGrpSpPr/>
          <p:nvPr/>
        </p:nvGrpSpPr>
        <p:grpSpPr>
          <a:xfrm rot="16200000">
            <a:off x="5512504" y="679248"/>
            <a:ext cx="1144604" cy="10678509"/>
            <a:chOff x="309202" y="1248492"/>
            <a:chExt cx="2284532" cy="824299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79" name="Скругленный прямоугольник 78"/>
            <p:cNvSpPr/>
            <p:nvPr/>
          </p:nvSpPr>
          <p:spPr>
            <a:xfrm>
              <a:off x="321997" y="1248492"/>
              <a:ext cx="2271737" cy="824299"/>
            </a:xfrm>
            <a:prstGeom prst="roundRect">
              <a:avLst>
                <a:gd name="adj" fmla="val 10000"/>
              </a:avLst>
            </a:prstGeom>
            <a:grp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0" name="Скругленный прямоугольник 4"/>
            <p:cNvSpPr/>
            <p:nvPr/>
          </p:nvSpPr>
          <p:spPr>
            <a:xfrm>
              <a:off x="309202" y="1283230"/>
              <a:ext cx="2223451" cy="77601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</a:bodyPr>
            <a:lstStyle/>
            <a:p>
              <a:pPr lvl="0" algn="ctr" defTabSz="711200">
                <a:spcBef>
                  <a:spcPct val="0"/>
                </a:spcBef>
                <a:spcAft>
                  <a:spcPct val="35000"/>
                </a:spcAft>
              </a:pPr>
              <a:endParaRPr lang="ru-RU" sz="2200" kern="1200" noProof="0" dirty="0"/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841168" y="5791201"/>
            <a:ext cx="1933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Задача 4</a:t>
            </a:r>
            <a:endParaRPr lang="ru-RU" sz="2000" dirty="0"/>
          </a:p>
        </p:txBody>
      </p:sp>
      <p:sp>
        <p:nvSpPr>
          <p:cNvPr id="82" name="TextBox 81"/>
          <p:cNvSpPr txBox="1"/>
          <p:nvPr/>
        </p:nvSpPr>
        <p:spPr>
          <a:xfrm>
            <a:off x="2517568" y="5569528"/>
            <a:ext cx="8585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Организовать взаимодействие участников образовательных отношений по использованию ресурсов информационно-библиотечного центра.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6815" y="163286"/>
            <a:ext cx="9980682" cy="881743"/>
          </a:xfrm>
        </p:spPr>
        <p:txBody>
          <a:bodyPr rtlCol="0"/>
          <a:lstStyle/>
          <a:p>
            <a:pPr algn="ctr" rtl="0"/>
            <a:r>
              <a:rPr lang="ru-RU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</a:rPr>
              <a:t>Этапы реализации проекта</a:t>
            </a:r>
            <a:endParaRPr lang="ru-RU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1319152" y="1433776"/>
            <a:ext cx="3907970" cy="1395000"/>
            <a:chOff x="201988" y="-117695"/>
            <a:chExt cx="3304317" cy="139500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285331" y="-117695"/>
              <a:ext cx="3220974" cy="13521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кругленный прямоугольник 4"/>
            <p:cNvSpPr/>
            <p:nvPr/>
          </p:nvSpPr>
          <p:spPr>
            <a:xfrm>
              <a:off x="201988" y="57168"/>
              <a:ext cx="3210699" cy="1220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noProof="0" dirty="0" smtClean="0"/>
                <a:t>Проектировочный (октябрь-ноябрь  2018г.)</a:t>
              </a:r>
              <a:endParaRPr lang="ru-RU" sz="2800" kern="1200" noProof="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451262" y="1425041"/>
            <a:ext cx="11542815" cy="4763514"/>
            <a:chOff x="-755681" y="-1579510"/>
            <a:chExt cx="11209448" cy="3866739"/>
          </a:xfrm>
        </p:grpSpPr>
        <p:sp>
          <p:nvSpPr>
            <p:cNvPr id="19" name="Прямоугольник с двумя скругленными соседними углами 18"/>
            <p:cNvSpPr/>
            <p:nvPr/>
          </p:nvSpPr>
          <p:spPr>
            <a:xfrm rot="5400000">
              <a:off x="6809026" y="-3961451"/>
              <a:ext cx="1262800" cy="6026682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рямоугольник 19"/>
            <p:cNvSpPr/>
            <p:nvPr/>
          </p:nvSpPr>
          <p:spPr>
            <a:xfrm>
              <a:off x="4530123" y="-1569873"/>
              <a:ext cx="5673371" cy="13688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marL="342900" lvl="1" indent="-3429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kern="1200" noProof="0" dirty="0" smtClean="0"/>
                <a:t>1. Изучение практики организации ИБЦ в школах округа.</a:t>
              </a:r>
            </a:p>
            <a:p>
              <a:pPr marL="342900" lvl="1" indent="-3429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800" kern="1200" noProof="0" dirty="0" smtClean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dirty="0" smtClean="0"/>
                <a:t>2. Создание нормативно-правовой базы Проекта.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800" dirty="0" smtClean="0"/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ru-RU" sz="1600" kern="1200" noProof="0" dirty="0" smtClean="0"/>
                <a:t>3. Разработка модели школьного информационно-  библиотечного центра.</a:t>
              </a:r>
            </a:p>
          </p:txBody>
        </p:sp>
        <p:sp>
          <p:nvSpPr>
            <p:cNvPr id="36" name="Прямоугольник с двумя скругленными соседними углами 35"/>
            <p:cNvSpPr/>
            <p:nvPr/>
          </p:nvSpPr>
          <p:spPr>
            <a:xfrm rot="5400000">
              <a:off x="6486428" y="-2194307"/>
              <a:ext cx="1908655" cy="5933760"/>
            </a:xfrm>
            <a:prstGeom prst="round2SameRect">
              <a:avLst/>
            </a:prstGeom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Прямоугольник 36"/>
            <p:cNvSpPr/>
            <p:nvPr/>
          </p:nvSpPr>
          <p:spPr>
            <a:xfrm>
              <a:off x="-755681" y="1399152"/>
              <a:ext cx="5714389" cy="8880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26670" rIns="53340" bIns="26670" numCol="1" spcCol="1270" anchor="ctr" anchorCtr="0">
              <a:noAutofit/>
            </a:bodyPr>
            <a:lstStyle/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1400" kern="1200" noProof="0" dirty="0" smtClean="0"/>
            </a:p>
          </p:txBody>
        </p:sp>
      </p:grpSp>
      <p:grpSp>
        <p:nvGrpSpPr>
          <p:cNvPr id="21" name="Группа 20"/>
          <p:cNvGrpSpPr/>
          <p:nvPr/>
        </p:nvGrpSpPr>
        <p:grpSpPr>
          <a:xfrm flipH="1">
            <a:off x="5257657" y="3942558"/>
            <a:ext cx="632504" cy="448161"/>
            <a:chOff x="2048314" y="1638580"/>
            <a:chExt cx="199924" cy="321702"/>
          </a:xfrm>
        </p:grpSpPr>
        <p:sp>
          <p:nvSpPr>
            <p:cNvPr id="22" name="Стрелка вправо 21"/>
            <p:cNvSpPr/>
            <p:nvPr/>
          </p:nvSpPr>
          <p:spPr>
            <a:xfrm rot="10800000">
              <a:off x="2048314" y="1638580"/>
              <a:ext cx="199924" cy="321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 rot="21600000">
              <a:off x="2108291" y="1702920"/>
              <a:ext cx="139947" cy="19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566056" y="1515326"/>
            <a:ext cx="655123" cy="1480225"/>
            <a:chOff x="5352" y="516555"/>
            <a:chExt cx="1938608" cy="2241991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75634" y="516555"/>
              <a:ext cx="1868326" cy="2241991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 rot="16200000">
              <a:off x="-727032" y="1410819"/>
              <a:ext cx="1838433" cy="373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5438" rIns="97790" bIns="0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/>
                <a:t>1 ЭТАП</a:t>
              </a:r>
              <a:endParaRPr lang="ru-RU" sz="2200" b="1" kern="1200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623454" y="3217223"/>
            <a:ext cx="631371" cy="1556657"/>
            <a:chOff x="5352" y="678435"/>
            <a:chExt cx="1868325" cy="2241991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5352" y="678435"/>
              <a:ext cx="1868325" cy="2241991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 rot="16200000">
              <a:off x="-727032" y="1410819"/>
              <a:ext cx="1838433" cy="373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5438" rIns="97790" bIns="0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/>
                <a:t>2 ЭТАП</a:t>
              </a:r>
              <a:endParaRPr lang="ru-RU" sz="2200" b="1" kern="1200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1425039" y="3277590"/>
            <a:ext cx="3812968" cy="1382655"/>
            <a:chOff x="-3292273" y="-1162724"/>
            <a:chExt cx="3223990" cy="1352149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-3289257" y="-1162724"/>
              <a:ext cx="3220974" cy="1352149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-3292273" y="-1082862"/>
              <a:ext cx="3210699" cy="12201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noProof="0" dirty="0" smtClean="0"/>
                <a:t>Основной (</a:t>
              </a:r>
              <a:r>
                <a:rPr lang="ru-RU" sz="2800" b="1" kern="1200" noProof="0" dirty="0" smtClean="0"/>
                <a:t>декабрь-2018-март 2019г.)</a:t>
              </a:r>
              <a:endParaRPr lang="ru-RU" sz="2800" b="1" kern="1200" noProof="0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584859" y="4998522"/>
            <a:ext cx="620485" cy="1621971"/>
            <a:chOff x="5352" y="678435"/>
            <a:chExt cx="1868325" cy="2241991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5352" y="678435"/>
              <a:ext cx="1868325" cy="2241991"/>
            </a:xfrm>
            <a:prstGeom prst="roundRect">
              <a:avLst>
                <a:gd name="adj" fmla="val 5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 rot="16200000">
              <a:off x="-727032" y="1410819"/>
              <a:ext cx="1838433" cy="373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75438" rIns="97790" bIns="0" numCol="1" spcCol="1270" anchor="t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/>
                <a:t>2 ЭТАП</a:t>
              </a:r>
              <a:endParaRPr lang="ru-RU" sz="2200" b="1" kern="1200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1474128" y="5153891"/>
            <a:ext cx="3900561" cy="1397499"/>
            <a:chOff x="285331" y="85576"/>
            <a:chExt cx="3298053" cy="1424793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285331" y="85576"/>
              <a:ext cx="3220974" cy="1424793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Скругленный прямоугольник 4"/>
            <p:cNvSpPr/>
            <p:nvPr/>
          </p:nvSpPr>
          <p:spPr>
            <a:xfrm>
              <a:off x="372685" y="238777"/>
              <a:ext cx="3210699" cy="12201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8110" tIns="59055" rIns="118110" bIns="5905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100" kern="1200" noProof="0" dirty="0" smtClean="0"/>
                <a:t>Рефлексивно-оценочный (май  2019г.)</a:t>
              </a:r>
              <a:endParaRPr lang="ru-RU" sz="3100" kern="1200" noProof="0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flipH="1">
            <a:off x="5269534" y="2088028"/>
            <a:ext cx="498753" cy="448161"/>
            <a:chOff x="2048314" y="1638580"/>
            <a:chExt cx="199924" cy="321702"/>
          </a:xfrm>
        </p:grpSpPr>
        <p:sp>
          <p:nvSpPr>
            <p:cNvPr id="46" name="Стрелка вправо 45"/>
            <p:cNvSpPr/>
            <p:nvPr/>
          </p:nvSpPr>
          <p:spPr>
            <a:xfrm rot="10800000">
              <a:off x="2048314" y="1638580"/>
              <a:ext cx="199924" cy="321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Стрелка вправо 4"/>
            <p:cNvSpPr/>
            <p:nvPr/>
          </p:nvSpPr>
          <p:spPr>
            <a:xfrm rot="21600000">
              <a:off x="2108291" y="1702920"/>
              <a:ext cx="139947" cy="19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grpSp>
        <p:nvGrpSpPr>
          <p:cNvPr id="48" name="Группа 47"/>
          <p:cNvGrpSpPr/>
          <p:nvPr/>
        </p:nvGrpSpPr>
        <p:grpSpPr>
          <a:xfrm flipH="1">
            <a:off x="5351672" y="5691199"/>
            <a:ext cx="498753" cy="448161"/>
            <a:chOff x="2048314" y="1638580"/>
            <a:chExt cx="199924" cy="321702"/>
          </a:xfrm>
        </p:grpSpPr>
        <p:sp>
          <p:nvSpPr>
            <p:cNvPr id="49" name="Стрелка вправо 48"/>
            <p:cNvSpPr/>
            <p:nvPr/>
          </p:nvSpPr>
          <p:spPr>
            <a:xfrm rot="10800000">
              <a:off x="2048314" y="1638580"/>
              <a:ext cx="199924" cy="32170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3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Стрелка вправо 4"/>
            <p:cNvSpPr/>
            <p:nvPr/>
          </p:nvSpPr>
          <p:spPr>
            <a:xfrm rot="21600000">
              <a:off x="2108291" y="1702920"/>
              <a:ext cx="139947" cy="193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900" kern="1200"/>
            </a:p>
          </p:txBody>
        </p:sp>
      </p:grpSp>
      <p:sp>
        <p:nvSpPr>
          <p:cNvPr id="53" name="Прямоугольник с двумя скругленными соседними углами 52"/>
          <p:cNvSpPr/>
          <p:nvPr/>
        </p:nvSpPr>
        <p:spPr>
          <a:xfrm rot="5400000">
            <a:off x="8408876" y="3183278"/>
            <a:ext cx="866443" cy="6066457"/>
          </a:xfrm>
          <a:prstGeom prst="round2SameRect">
            <a:avLst/>
          </a:prstGeom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1" name="Прямоугольник 40"/>
          <p:cNvSpPr/>
          <p:nvPr/>
        </p:nvSpPr>
        <p:spPr>
          <a:xfrm>
            <a:off x="5917870" y="3135087"/>
            <a:ext cx="5981205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/>
              <a:t>1.   Оснащение библиотеки оборудованием и программным обеспечением, позволяющим работать с разнообразными информационно-образовательными ресурсами.</a:t>
            </a:r>
          </a:p>
          <a:p>
            <a:pPr marL="342900" lvl="1" indent="-3429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800" dirty="0" smtClean="0"/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/>
              <a:t>2. Формирование и развитие компетенций библиотекарей, педагогов, родителей по использованию ресурсов ИБЦ.</a:t>
            </a:r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800" dirty="0" smtClean="0"/>
          </a:p>
          <a:p>
            <a:pPr marL="114300" lvl="1" indent="-114300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600" dirty="0" smtClean="0"/>
              <a:t>3. Разработка схем взаимодействия, проектирование и организация образовательных событий для всех участников образовательных  отношений.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6010748" y="5681177"/>
            <a:ext cx="5673371" cy="97610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3340" tIns="26670" rIns="53340" bIns="26670" numCol="1" spcCol="1270" anchor="ctr" anchorCtr="0">
            <a:noAutofit/>
          </a:bodyPr>
          <a:lstStyle/>
          <a:p>
            <a:pPr marL="342900" lvl="1" indent="-342900" algn="l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ru-RU" sz="1400" kern="1200" noProof="0" dirty="0" smtClean="0"/>
              <a:t>1. </a:t>
            </a:r>
            <a:r>
              <a:rPr lang="ru-RU" sz="1600" kern="1200" noProof="0" dirty="0" smtClean="0"/>
              <a:t>Анализ результатов реализации  Проекта, корректировка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Научная литература 16 х 9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5400D5F3-AA73-4EC6-BCD9-0DC3E330E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DC6030-8312-4894-9236-1E15DA4F39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BAFF00-647E-4627-9B6C-A5CDC1F32200}">
  <ds:schemaRefs>
    <ds:schemaRef ds:uri="http://schemas.microsoft.com/office/2006/documentManagement/types"/>
    <ds:schemaRef ds:uri="http://purl.org/dc/elements/1.1/"/>
    <ds:schemaRef ds:uri="40262f94-9f35-4ac3-9a90-690165a166b7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a4f35948-e619-41b3-aa29-22878b09cfd2"/>
    <ds:schemaRef ds:uri="http://purl.org/dc/terms/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1956</TotalTime>
  <Words>1044</Words>
  <Application>Microsoft Office PowerPoint</Application>
  <PresentationFormat>Широкоэкранный</PresentationFormat>
  <Paragraphs>176</Paragraphs>
  <Slides>16</Slides>
  <Notes>6</Notes>
  <HiddenSlides>2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Aharoni</vt:lpstr>
      <vt:lpstr>Arial</vt:lpstr>
      <vt:lpstr>Calibri</vt:lpstr>
      <vt:lpstr>Euphemia</vt:lpstr>
      <vt:lpstr>Plantagenet Cherokee</vt:lpstr>
      <vt:lpstr>Times New Roman</vt:lpstr>
      <vt:lpstr>Wingdings</vt:lpstr>
      <vt:lpstr>Научная литература 16 х 9</vt:lpstr>
      <vt:lpstr>«Модернизация информационно-образовательной среды школьной библиотеки в условиях ФГОС»</vt:lpstr>
      <vt:lpstr>Модернизация школьных библиотек </vt:lpstr>
      <vt:lpstr>Ключевые задачи современной школьной библиотеки: </vt:lpstr>
      <vt:lpstr>Презентация PowerPoint</vt:lpstr>
      <vt:lpstr>Требования к техническому и программному обеспечению </vt:lpstr>
      <vt:lpstr>Требования к пространственно-обособленным зонам </vt:lpstr>
      <vt:lpstr>Анализ потенциала библиотеки</vt:lpstr>
      <vt:lpstr>Цель проекта: создание информационно-библиотечного центра в  «ЛГ МАОУ «СОШ №1»</vt:lpstr>
      <vt:lpstr>Этапы реализации проекта</vt:lpstr>
      <vt:lpstr>Презентация PowerPoint</vt:lpstr>
      <vt:lpstr>Презентация PowerPoint</vt:lpstr>
      <vt:lpstr>Развивающая информационная среда</vt:lpstr>
      <vt:lpstr>Ресурсное обеспечение реализации проекта</vt:lpstr>
      <vt:lpstr>Информационно-методические условия </vt:lpstr>
      <vt:lpstr>Ожидаемые конечные результаты</vt:lpstr>
      <vt:lpstr>Риски при реализации проекта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 с рисунком</dc:title>
  <dc:creator>Библиотека</dc:creator>
  <cp:lastModifiedBy>Admin</cp:lastModifiedBy>
  <cp:revision>177</cp:revision>
  <dcterms:created xsi:type="dcterms:W3CDTF">2014-04-17T22:28:38Z</dcterms:created>
  <dcterms:modified xsi:type="dcterms:W3CDTF">2024-05-27T08:44:13Z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