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17"/>
  </p:notesMasterIdLst>
  <p:handoutMasterIdLst>
    <p:handoutMasterId r:id="rId18"/>
  </p:handoutMasterIdLst>
  <p:sldIdLst>
    <p:sldId id="264" r:id="rId3"/>
    <p:sldId id="268" r:id="rId4"/>
    <p:sldId id="283" r:id="rId5"/>
    <p:sldId id="284" r:id="rId6"/>
    <p:sldId id="276" r:id="rId7"/>
    <p:sldId id="266" r:id="rId8"/>
    <p:sldId id="285" r:id="rId9"/>
    <p:sldId id="286" r:id="rId10"/>
    <p:sldId id="287" r:id="rId11"/>
    <p:sldId id="269" r:id="rId12"/>
    <p:sldId id="289" r:id="rId13"/>
    <p:sldId id="288" r:id="rId14"/>
    <p:sldId id="282" r:id="rId15"/>
    <p:sldId id="290" r:id="rId16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orient="horz" pos="945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1072">
          <p15:clr>
            <a:srgbClr val="A4A3A4"/>
          </p15:clr>
        </p15:guide>
        <p15:guide id="6" pos="3839">
          <p15:clr>
            <a:srgbClr val="A4A3A4"/>
          </p15:clr>
        </p15:guide>
        <p15:guide id="7" pos="704">
          <p15:clr>
            <a:srgbClr val="A4A3A4"/>
          </p15:clr>
        </p15:guide>
        <p15:guide id="8" pos="7102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830" autoAdjust="0"/>
  </p:normalViewPr>
  <p:slideViewPr>
    <p:cSldViewPr showGuides="1">
      <p:cViewPr varScale="1">
        <p:scale>
          <a:sx n="80" d="100"/>
          <a:sy n="80" d="100"/>
        </p:scale>
        <p:origin x="-906" y="-96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3839"/>
        <p:guide pos="704"/>
        <p:guide pos="71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3072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ru-RU">
                <a:solidFill>
                  <a:schemeClr val="tx2"/>
                </a:solidFill>
              </a:rPr>
              <a:t>31.05.2024</a:t>
            </a:fld>
            <a:endParaRPr>
              <a:solidFill>
                <a:schemeClr val="tx2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t>‹#›</a:t>
            </a:fld>
            <a:endParaRPr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ru-RU"/>
              <a:pPr/>
              <a:t>31.05.2024</a:t>
            </a:fld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Образец текста</a:t>
            </a:r>
          </a:p>
          <a:p>
            <a:pPr lvl="1"/>
            <a:r>
              <a:rPr/>
              <a:t>Второй уровень</a:t>
            </a:r>
          </a:p>
          <a:p>
            <a:pPr lvl="2"/>
            <a:r>
              <a:rPr/>
              <a:t>Третий уровень</a:t>
            </a:r>
          </a:p>
          <a:p>
            <a:pPr lvl="3"/>
            <a:r>
              <a:rPr/>
              <a:t>Четвертый уровень</a:t>
            </a:r>
          </a:p>
          <a:p>
            <a:pPr lvl="4"/>
            <a:r>
              <a:rPr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292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099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40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ru-RU" noProof="0" smtClean="0"/>
              <a:t>31.05.2024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Заголовок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ru-RU" noProof="0" smtClean="0"/>
              <a:t>31.05.2024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rPr lang="ru-RU" noProof="0" smtClean="0"/>
              <a:t>31.05.2024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anchor="t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ru-RU" noProof="0" smtClean="0"/>
              <a:t>31.05.2024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ru-RU" noProof="0" smtClean="0"/>
              <a:t>31.05.2024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ru-RU" noProof="0" smtClean="0"/>
              <a:t>31.05.2024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ru-RU" noProof="0" smtClean="0"/>
              <a:t>31.05.2024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ru-RU" noProof="0" smtClean="0"/>
              <a:t>31.05.2024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ru-RU" noProof="0" smtClean="0"/>
              <a:t>31.05.2024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2DD204D1-F9BD-4643-8480-6EA41EB484F1}" type="datetimeFigureOut">
              <a:rPr lang="ru-RU" noProof="0" smtClean="0"/>
              <a:pPr/>
              <a:t>31.05.2024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EB37DED6-D4C7-42EE-AB49-D2E39E64FDE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46140" y="3789040"/>
            <a:ext cx="8208912" cy="2520280"/>
          </a:xfrm>
        </p:spPr>
        <p:txBody>
          <a:bodyPr>
            <a:normAutofit fontScale="90000"/>
          </a:bodyPr>
          <a:lstStyle/>
          <a:p>
            <a:pPr algn="ctr" defTabSz="1216152">
              <a:spcBef>
                <a:spcPts val="0"/>
              </a:spcBef>
            </a:pPr>
            <a:r>
              <a:rPr lang="ru-RU" sz="4000" b="1" i="1" baseline="0" dirty="0" smtClean="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</a:rPr>
              <a:t>(художественная и</a:t>
            </a:r>
            <a:r>
              <a:rPr lang="ru-RU" sz="4000" b="1" i="1" dirty="0" smtClean="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ru-RU" sz="4000" b="1" i="1" baseline="0" dirty="0" smtClean="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sz="4000" b="1" i="1" baseline="0" dirty="0" smtClean="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</a:rPr>
            </a:br>
            <a:r>
              <a:rPr lang="ru-RU" sz="4000" b="1" i="1" baseline="0" dirty="0" smtClean="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</a:rPr>
              <a:t> научно – познавательная</a:t>
            </a:r>
            <a:r>
              <a:rPr lang="ru-RU" sz="4000" b="1" i="1" dirty="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ru-RU" sz="4000" b="1" i="1" dirty="0" smtClean="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</a:rPr>
              <a:t>литература для детей</a:t>
            </a:r>
            <a:r>
              <a:rPr lang="ru-RU" sz="4000" b="1" i="1" baseline="0" dirty="0" smtClean="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</a:rPr>
              <a:t>)</a:t>
            </a:r>
            <a:br>
              <a:rPr lang="ru-RU" sz="4000" b="1" i="1" baseline="0" dirty="0" smtClean="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</a:rPr>
            </a:br>
            <a:r>
              <a:rPr lang="ru-RU" sz="4000" b="1" i="1" dirty="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sz="4000" b="1" i="1" dirty="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</a:rPr>
            </a:br>
            <a:r>
              <a:rPr lang="ru-RU" sz="2000" b="1" i="1" dirty="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</a:rPr>
              <a:t>Автор: Иванова Л.В, </a:t>
            </a:r>
            <a:br>
              <a:rPr lang="ru-RU" sz="2000" b="1" i="1" dirty="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</a:rPr>
            </a:br>
            <a:r>
              <a:rPr lang="ru-RU" sz="2000" b="1" i="1" dirty="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</a:rPr>
              <a:t>педагог-библиотекарь </a:t>
            </a:r>
            <a:br>
              <a:rPr lang="ru-RU" sz="2000" b="1" i="1" dirty="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</a:rPr>
            </a:br>
            <a:r>
              <a:rPr lang="ru-RU" sz="2000" b="1" i="1" dirty="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</a:rPr>
              <a:t>ЛГ МАОУ «СОШ №4»</a:t>
            </a:r>
            <a:br>
              <a:rPr lang="ru-RU" sz="2000" b="1" i="1" dirty="0">
                <a:solidFill>
                  <a:schemeClr val="bg2">
                    <a:lumMod val="10000"/>
                  </a:schemeClr>
                </a:solidFill>
                <a:latin typeface="Constantia" panose="02030602050306030303" pitchFamily="18" charset="0"/>
              </a:rPr>
            </a:br>
            <a:endParaRPr lang="ru-RU" sz="4000" b="1" i="1" baseline="0" dirty="0">
              <a:solidFill>
                <a:schemeClr val="bg2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4132" y="620688"/>
            <a:ext cx="8352928" cy="2256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5400" b="1" dirty="0" smtClean="0">
                <a:latin typeface="Bad Script" panose="02000000000000000000" pitchFamily="2" charset="0"/>
              </a:rPr>
              <a:t>Библиотечный урок-игра</a:t>
            </a:r>
          </a:p>
          <a:p>
            <a:pPr algn="ctr">
              <a:lnSpc>
                <a:spcPct val="95000"/>
              </a:lnSpc>
            </a:pPr>
            <a:endParaRPr lang="ru-RU" sz="2800" b="1" dirty="0" smtClean="0">
              <a:latin typeface="Bad Script" panose="02000000000000000000" pitchFamily="2" charset="0"/>
            </a:endParaRPr>
          </a:p>
          <a:p>
            <a:pPr algn="ctr">
              <a:lnSpc>
                <a:spcPct val="95000"/>
              </a:lnSpc>
            </a:pPr>
            <a:r>
              <a:rPr lang="ru-RU" sz="6000" b="1" dirty="0" smtClean="0">
                <a:latin typeface="Georgia" panose="02040502050405020303" pitchFamily="18" charset="0"/>
              </a:rPr>
              <a:t> </a:t>
            </a:r>
            <a:r>
              <a:rPr lang="ru-RU" sz="6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«Хочу все знать»</a:t>
            </a:r>
            <a:endParaRPr lang="ru-RU" sz="66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3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49996" y="1052736"/>
            <a:ext cx="7632848" cy="4068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</a:t>
            </a:r>
          </a:p>
          <a:p>
            <a:pPr algn="ctr">
              <a:lnSpc>
                <a:spcPct val="95000"/>
              </a:lnSpc>
            </a:pP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</a:t>
            </a:r>
          </a:p>
          <a:p>
            <a:pPr algn="ctr">
              <a:lnSpc>
                <a:spcPct val="95000"/>
              </a:lnSpc>
            </a:pPr>
            <a:r>
              <a:rPr lang="ru-RU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КНИГА?</a:t>
            </a:r>
            <a:endParaRPr lang="ru-RU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37" y="-685800"/>
            <a:ext cx="1095375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4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92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97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8738" t="20455" r="27163"/>
          <a:stretch/>
        </p:blipFill>
        <p:spPr>
          <a:xfrm>
            <a:off x="7606580" y="1196751"/>
            <a:ext cx="4032448" cy="54551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55" y="54568"/>
            <a:ext cx="4840781" cy="32304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031" y="3528916"/>
            <a:ext cx="4842505" cy="32202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78588" y="72066"/>
            <a:ext cx="4104456" cy="102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dirty="0" smtClean="0">
                <a:latin typeface="Georgia" panose="02040502050405020303" pitchFamily="18" charset="0"/>
              </a:rPr>
              <a:t>Нина </a:t>
            </a:r>
            <a:r>
              <a:rPr lang="ru-RU" sz="3200" b="1" dirty="0" err="1" smtClean="0">
                <a:latin typeface="Georgia" panose="02040502050405020303" pitchFamily="18" charset="0"/>
              </a:rPr>
              <a:t>Пикулева</a:t>
            </a:r>
            <a:r>
              <a:rPr lang="ru-RU" sz="3200" b="1" dirty="0" smtClean="0">
                <a:latin typeface="Georgia" panose="02040502050405020303" pitchFamily="18" charset="0"/>
              </a:rPr>
              <a:t> «Читайте, дети!»</a:t>
            </a:r>
            <a:endParaRPr lang="ru-RU" sz="32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04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1557908" y="5013176"/>
            <a:ext cx="10286538" cy="172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endParaRPr lang="ru-RU" dirty="0" smtClean="0"/>
          </a:p>
          <a:p>
            <a:pPr>
              <a:lnSpc>
                <a:spcPct val="95000"/>
              </a:lnSpc>
            </a:pPr>
            <a:r>
              <a:rPr lang="ru-RU" sz="4400" b="1" dirty="0" smtClean="0">
                <a:solidFill>
                  <a:schemeClr val="accent3">
                    <a:lumMod val="50000"/>
                  </a:schemeClr>
                </a:solidFill>
                <a:latin typeface="Monotype Corsiva" panose="03010101010201010101" pitchFamily="66" charset="0"/>
              </a:rPr>
              <a:t>4. Хорошая книга – это дверь, которая раскрывается  перед тобой.             (Л. Кассиль)</a:t>
            </a:r>
            <a:endParaRPr lang="ru-RU" sz="4400" b="1" dirty="0">
              <a:solidFill>
                <a:schemeClr val="accent3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0094" y="3724478"/>
            <a:ext cx="116843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3. Есть </a:t>
            </a:r>
            <a:r>
              <a:rPr lang="ru-RU" sz="4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только одно средство стать культурным человеком – чтение. </a:t>
            </a:r>
            <a:r>
              <a:rPr lang="ru-RU" sz="4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                      (А. Моруа)  </a:t>
            </a:r>
            <a:endParaRPr lang="ru-RU" sz="44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13892" y="1699273"/>
            <a:ext cx="10774933" cy="202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ru-RU" sz="4400" b="1" dirty="0" smtClean="0">
                <a:solidFill>
                  <a:schemeClr val="accent3">
                    <a:lumMod val="50000"/>
                  </a:schemeClr>
                </a:solidFill>
                <a:latin typeface="Monotype Corsiva" panose="03010101010201010101" pitchFamily="66" charset="0"/>
              </a:rPr>
              <a:t>2. Читайте</a:t>
            </a:r>
            <a:r>
              <a:rPr lang="ru-RU" sz="4400" b="1" dirty="0">
                <a:solidFill>
                  <a:schemeClr val="accent3">
                    <a:lumMod val="50000"/>
                  </a:schemeClr>
                </a:solidFill>
                <a:latin typeface="Monotype Corsiva" panose="03010101010201010101" pitchFamily="66" charset="0"/>
              </a:rPr>
              <a:t>! И пусть в вашей жизни не будет ни одного дня, когда  бы вы не прочли хоть одной странички из новой книги! </a:t>
            </a:r>
            <a:r>
              <a:rPr lang="ru-RU" sz="4400" b="1" dirty="0" smtClean="0">
                <a:solidFill>
                  <a:schemeClr val="accent3">
                    <a:lumMod val="50000"/>
                  </a:schemeClr>
                </a:solidFill>
                <a:latin typeface="Monotype Corsiva" panose="03010101010201010101" pitchFamily="66" charset="0"/>
              </a:rPr>
              <a:t>       (К. Паустовский)</a:t>
            </a:r>
            <a:endParaRPr lang="ru-RU" sz="4400" b="1" dirty="0">
              <a:solidFill>
                <a:schemeClr val="accent3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3772" y="929832"/>
            <a:ext cx="116652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1. Чтение </a:t>
            </a:r>
            <a:r>
              <a:rPr lang="ru-RU" sz="4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– вот лучшее учение! </a:t>
            </a:r>
            <a:r>
              <a:rPr lang="ru-RU" sz="4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        (А</a:t>
            </a:r>
            <a:r>
              <a:rPr lang="ru-RU" sz="4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. </a:t>
            </a:r>
            <a:r>
              <a:rPr lang="ru-RU" sz="4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Пушкин)</a:t>
            </a:r>
            <a:endParaRPr lang="ru-RU" sz="44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7788" y="188640"/>
            <a:ext cx="11521280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3200" b="1" dirty="0" smtClean="0">
                <a:solidFill>
                  <a:srgbClr val="C00000"/>
                </a:solidFill>
              </a:rPr>
              <a:t>Высказывания известных людей о пользе чтения книг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31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188640"/>
            <a:ext cx="6399694" cy="30190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84" y="4581128"/>
            <a:ext cx="2843808" cy="21328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6" y="3645024"/>
            <a:ext cx="3995936" cy="29969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516" y="332656"/>
            <a:ext cx="4867105" cy="36503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11" y="3705992"/>
            <a:ext cx="3833353" cy="287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7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49896" y="2924944"/>
            <a:ext cx="9433048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6125" y="692696"/>
            <a:ext cx="979308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latin typeface="Bad Script" panose="02000000000000000000" pitchFamily="2" charset="0"/>
              </a:rPr>
              <a:t>« Эти </a:t>
            </a:r>
            <a:r>
              <a:rPr lang="ru-RU" sz="6600" b="1" dirty="0">
                <a:latin typeface="Bad Script" panose="02000000000000000000" pitchFamily="2" charset="0"/>
              </a:rPr>
              <a:t>книги делают человека умным и обучают невежду, помогая ему знать </a:t>
            </a:r>
            <a:r>
              <a:rPr lang="ru-RU" sz="6600" b="1" dirty="0" smtClean="0">
                <a:latin typeface="Bad Script" panose="02000000000000000000" pitchFamily="2" charset="0"/>
              </a:rPr>
              <a:t>все»</a:t>
            </a:r>
          </a:p>
          <a:p>
            <a:pPr algn="r"/>
            <a:r>
              <a:rPr lang="ru-RU" sz="6600" b="1" i="1" dirty="0" smtClean="0">
                <a:latin typeface="Bad Script" panose="02000000000000000000" pitchFamily="2" charset="0"/>
              </a:rPr>
              <a:t>Египтяне</a:t>
            </a:r>
            <a:endParaRPr lang="ru-RU" sz="6600" b="1" i="1" dirty="0">
              <a:effectLst/>
              <a:latin typeface="Bad Scrip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94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49996" y="797511"/>
            <a:ext cx="67159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1855" y="980728"/>
            <a:ext cx="73697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 поможет узнать обо всём:</a:t>
            </a:r>
          </a:p>
          <a:p>
            <a:r>
              <a:rPr lang="ru-RU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одежду, про дом,</a:t>
            </a:r>
          </a:p>
          <a:p>
            <a:r>
              <a:rPr lang="ru-RU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собаку и кошку.</a:t>
            </a:r>
          </a:p>
          <a:p>
            <a:r>
              <a:rPr lang="ru-RU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всех понемножку.</a:t>
            </a:r>
          </a:p>
          <a:p>
            <a:r>
              <a:rPr lang="ru-RU" sz="30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О </a:t>
            </a:r>
            <a:r>
              <a:rPr lang="ru-RU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весёлых стихах, о разных часах,</a:t>
            </a:r>
          </a:p>
          <a:p>
            <a:r>
              <a:rPr lang="ru-RU" sz="30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О </a:t>
            </a:r>
            <a:r>
              <a:rPr lang="ru-RU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числах и счёте тоже прочтёте.</a:t>
            </a:r>
          </a:p>
          <a:p>
            <a:r>
              <a:rPr lang="ru-RU" sz="30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О </a:t>
            </a:r>
            <a:r>
              <a:rPr lang="ru-RU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мудрости </a:t>
            </a:r>
            <a:r>
              <a:rPr lang="ru-RU" sz="30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древней,</a:t>
            </a:r>
            <a:endParaRPr lang="ru-RU" sz="30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0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Про </a:t>
            </a:r>
            <a:r>
              <a:rPr lang="ru-RU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лето в деревне.</a:t>
            </a:r>
          </a:p>
          <a:p>
            <a:r>
              <a:rPr lang="ru-RU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Весёлые стихотворения про изобретения,</a:t>
            </a:r>
          </a:p>
          <a:p>
            <a:r>
              <a:rPr lang="ru-RU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случаи в школе и про доб</a:t>
            </a:r>
            <a:r>
              <a:rPr lang="ru-RU" sz="30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ru-RU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 соли.</a:t>
            </a:r>
          </a:p>
          <a:p>
            <a:r>
              <a:rPr lang="ru-RU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и не счесть. </a:t>
            </a:r>
            <a:endParaRPr lang="ru-RU" sz="3000" b="1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0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лучше ль прочесть.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0424" y="323535"/>
            <a:ext cx="2448272" cy="73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4400" b="1" dirty="0" smtClean="0">
                <a:solidFill>
                  <a:srgbClr val="00B0F0"/>
                </a:solidFill>
              </a:rPr>
              <a:t>КНИГА</a:t>
            </a:r>
            <a:endParaRPr lang="ru-RU" sz="4400" b="1" dirty="0">
              <a:solidFill>
                <a:srgbClr val="00B0F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3338" t="2761" r="4096" b="1609"/>
          <a:stretch/>
        </p:blipFill>
        <p:spPr>
          <a:xfrm rot="470175">
            <a:off x="9331164" y="3258191"/>
            <a:ext cx="2633783" cy="33623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43856">
            <a:off x="6825840" y="265271"/>
            <a:ext cx="2462880" cy="324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7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58057" y="1370874"/>
            <a:ext cx="31130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периодические 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издания</a:t>
            </a:r>
          </a:p>
          <a:p>
            <a:pPr algn="ctr"/>
            <a:endParaRPr lang="ru-RU" b="1" dirty="0" smtClean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82964" y="293332"/>
            <a:ext cx="7262610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4800" b="1" dirty="0" smtClean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Виды литературы</a:t>
            </a:r>
            <a:endParaRPr lang="ru-RU" sz="4800" b="1" dirty="0">
              <a:solidFill>
                <a:schemeClr val="tx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495" y="1413124"/>
            <a:ext cx="2364750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с</a:t>
            </a:r>
            <a:r>
              <a:rPr lang="ru-RU" sz="2800" b="1" dirty="0" smtClean="0">
                <a:solidFill>
                  <a:srgbClr val="0070C0"/>
                </a:solidFill>
              </a:rPr>
              <a:t>правочная</a:t>
            </a:r>
          </a:p>
          <a:p>
            <a:endParaRPr lang="ru-RU" b="1" dirty="0" smtClean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38413" y="1372591"/>
            <a:ext cx="34309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научно-</a:t>
            </a:r>
          </a:p>
          <a:p>
            <a:r>
              <a:rPr lang="ru-RU" sz="2800" b="1" dirty="0">
                <a:solidFill>
                  <a:srgbClr val="0070C0"/>
                </a:solidFill>
              </a:rPr>
              <a:t>п</a:t>
            </a:r>
            <a:r>
              <a:rPr lang="ru-RU" sz="2800" b="1" dirty="0" smtClean="0">
                <a:solidFill>
                  <a:srgbClr val="0070C0"/>
                </a:solidFill>
              </a:rPr>
              <a:t>ознавательная</a:t>
            </a:r>
          </a:p>
          <a:p>
            <a:endParaRPr lang="ru-RU" b="1" dirty="0" smtClean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49189" y="1362382"/>
            <a:ext cx="33487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художественная</a:t>
            </a:r>
          </a:p>
          <a:p>
            <a:r>
              <a:rPr lang="ru-RU" sz="2800" b="1" dirty="0" smtClean="0">
                <a:solidFill>
                  <a:srgbClr val="0070C0"/>
                </a:solidFill>
              </a:rPr>
              <a:t> литература</a:t>
            </a:r>
          </a:p>
          <a:p>
            <a:endParaRPr lang="ru-RU" b="1" dirty="0">
              <a:solidFill>
                <a:srgbClr val="0070C0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2237748" y="1030284"/>
            <a:ext cx="1347645" cy="503749"/>
          </a:xfrm>
          <a:prstGeom prst="straightConnector1">
            <a:avLst/>
          </a:prstGeom>
          <a:ln w="12700">
            <a:solidFill>
              <a:srgbClr val="C0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4135944" y="997088"/>
            <a:ext cx="622514" cy="448682"/>
          </a:xfrm>
          <a:prstGeom prst="straightConnector1">
            <a:avLst/>
          </a:prstGeom>
          <a:ln w="12700">
            <a:solidFill>
              <a:srgbClr val="C0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6822253" y="980411"/>
            <a:ext cx="72008" cy="553622"/>
          </a:xfrm>
          <a:prstGeom prst="straightConnector1">
            <a:avLst/>
          </a:prstGeom>
          <a:ln w="12700">
            <a:solidFill>
              <a:srgbClr val="C0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7924198" y="1040381"/>
            <a:ext cx="2246837" cy="415249"/>
          </a:xfrm>
          <a:prstGeom prst="straightConnector1">
            <a:avLst/>
          </a:prstGeom>
          <a:ln w="12700">
            <a:solidFill>
              <a:srgbClr val="C0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30420" y="2336267"/>
            <a:ext cx="255219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1">
                    <a:lumMod val="50000"/>
                  </a:schemeClr>
                </a:solidFill>
                <a:latin typeface="Bad Script" panose="02000000000000000000" pitchFamily="2" charset="0"/>
              </a:rPr>
              <a:t>(словари, </a:t>
            </a:r>
          </a:p>
          <a:p>
            <a:r>
              <a:rPr lang="ru-RU" sz="2800" b="1" dirty="0">
                <a:solidFill>
                  <a:schemeClr val="tx1">
                    <a:lumMod val="50000"/>
                  </a:schemeClr>
                </a:solidFill>
                <a:latin typeface="Bad Script" panose="02000000000000000000" pitchFamily="2" charset="0"/>
              </a:rPr>
              <a:t>справочники, </a:t>
            </a:r>
          </a:p>
          <a:p>
            <a:r>
              <a:rPr lang="ru-RU" sz="2800" b="1" dirty="0">
                <a:solidFill>
                  <a:schemeClr val="tx1">
                    <a:lumMod val="50000"/>
                  </a:schemeClr>
                </a:solidFill>
                <a:latin typeface="Bad Script" panose="02000000000000000000" pitchFamily="2" charset="0"/>
              </a:rPr>
              <a:t>энциклопедии)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623167" y="2317912"/>
            <a:ext cx="33534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1">
                    <a:lumMod val="50000"/>
                  </a:schemeClr>
                </a:solidFill>
                <a:latin typeface="Bad Script" panose="02000000000000000000" pitchFamily="2" charset="0"/>
              </a:rPr>
              <a:t>(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Bad Script" panose="02000000000000000000" pitchFamily="2" charset="0"/>
              </a:rPr>
              <a:t>энциклопедии с рассказами, которые </a:t>
            </a:r>
            <a:r>
              <a:rPr lang="ru-RU" sz="2800" b="1" dirty="0">
                <a:solidFill>
                  <a:schemeClr val="tx1">
                    <a:lumMod val="50000"/>
                  </a:schemeClr>
                </a:solidFill>
                <a:latin typeface="Bad Script" panose="02000000000000000000" pitchFamily="2" charset="0"/>
              </a:rPr>
              <a:t>отвечают на вопросы «как?» «почему?»)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125048" y="2380889"/>
            <a:ext cx="39397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1">
                    <a:lumMod val="50000"/>
                  </a:schemeClr>
                </a:solidFill>
                <a:latin typeface="Bad Script" panose="02000000000000000000" pitchFamily="2" charset="0"/>
              </a:rPr>
              <a:t>(сказки, рассказы</a:t>
            </a:r>
          </a:p>
          <a:p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Bad Script" panose="02000000000000000000" pitchFamily="2" charset="0"/>
              </a:rPr>
              <a:t>повести, романы</a:t>
            </a:r>
            <a:r>
              <a:rPr lang="ru-RU" sz="2800" b="1" dirty="0">
                <a:solidFill>
                  <a:schemeClr val="tx1">
                    <a:lumMod val="50000"/>
                  </a:schemeClr>
                </a:solidFill>
                <a:latin typeface="Bad Script" panose="02000000000000000000" pitchFamily="2" charset="0"/>
              </a:rPr>
              <a:t>, басни,</a:t>
            </a:r>
          </a:p>
          <a:p>
            <a:r>
              <a:rPr lang="ru-RU" sz="2800" b="1" dirty="0">
                <a:solidFill>
                  <a:schemeClr val="tx1">
                    <a:lumMod val="50000"/>
                  </a:schemeClr>
                </a:solidFill>
                <a:latin typeface="Bad Script" panose="02000000000000000000" pitchFamily="2" charset="0"/>
              </a:rPr>
              <a:t>стихотворения и т.д.)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0272025" y="2374879"/>
            <a:ext cx="17925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1">
                    <a:lumMod val="50000"/>
                  </a:schemeClr>
                </a:solidFill>
                <a:latin typeface="Bad Script" panose="02000000000000000000" pitchFamily="2" charset="0"/>
              </a:rPr>
              <a:t>(журналы</a:t>
            </a:r>
          </a:p>
          <a:p>
            <a:r>
              <a:rPr lang="ru-RU" sz="2800" b="1" dirty="0">
                <a:solidFill>
                  <a:schemeClr val="tx1">
                    <a:lumMod val="50000"/>
                  </a:schemeClr>
                </a:solidFill>
                <a:latin typeface="Bad Script" panose="02000000000000000000" pitchFamily="2" charset="0"/>
              </a:rPr>
              <a:t>газеты)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r="36105"/>
          <a:stretch/>
        </p:blipFill>
        <p:spPr>
          <a:xfrm>
            <a:off x="30420" y="4042715"/>
            <a:ext cx="2544177" cy="274080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3704" y="3804162"/>
            <a:ext cx="2360846" cy="299040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4092" y="4085846"/>
            <a:ext cx="2113233" cy="273714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8319" y="3813441"/>
            <a:ext cx="1959712" cy="299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6" y="2276872"/>
            <a:ext cx="2643434" cy="34133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516" y="208370"/>
            <a:ext cx="1826959" cy="28035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927" y="208370"/>
            <a:ext cx="2123118" cy="28035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144" y="208370"/>
            <a:ext cx="1894711" cy="28035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333" y="2276872"/>
            <a:ext cx="2560024" cy="341336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784602" y="3307178"/>
            <a:ext cx="636903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B0F0"/>
                </a:solidFill>
              </a:rPr>
              <a:t>Научно – познавательная литература </a:t>
            </a:r>
            <a:r>
              <a:rPr lang="ru-RU" sz="2800" b="1" dirty="0"/>
              <a:t>– это издания, которые излагают научные сведения языком, доступным для неспециалиста. </a:t>
            </a:r>
          </a:p>
          <a:p>
            <a:pPr algn="ctr"/>
            <a:r>
              <a:rPr lang="ru-RU" sz="2800" b="1" dirty="0"/>
              <a:t>Это популярный рассказ о событиях и явлениях.</a:t>
            </a:r>
          </a:p>
        </p:txBody>
      </p:sp>
    </p:spTree>
    <p:extLst>
      <p:ext uri="{BB962C8B-B14F-4D97-AF65-F5344CB8AC3E}">
        <p14:creationId xmlns:p14="http://schemas.microsoft.com/office/powerpoint/2010/main" val="71118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56" y="126655"/>
            <a:ext cx="9073008" cy="1161259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Авторы научно-познавательных</a:t>
            </a:r>
            <a:br>
              <a:rPr lang="ru-RU" sz="4000" b="1" dirty="0" smtClean="0"/>
            </a:br>
            <a:r>
              <a:rPr lang="ru-RU" sz="4000" b="1" dirty="0" smtClean="0"/>
              <a:t> книг</a:t>
            </a:r>
            <a:endParaRPr lang="ru-RU" sz="40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7" t="18136" r="1666" b="63894"/>
          <a:stretch/>
        </p:blipFill>
        <p:spPr>
          <a:xfrm>
            <a:off x="4869495" y="764704"/>
            <a:ext cx="4680520" cy="18445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8" t="3918" b="73115"/>
          <a:stretch/>
        </p:blipFill>
        <p:spPr>
          <a:xfrm>
            <a:off x="117748" y="1434552"/>
            <a:ext cx="4536504" cy="49685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3049">
            <a:off x="8951583" y="2701828"/>
            <a:ext cx="2800026" cy="39797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22828">
            <a:off x="5361790" y="2828959"/>
            <a:ext cx="2904912" cy="376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9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9836" y="346472"/>
            <a:ext cx="7008574" cy="19304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rgbClr val="7030A0"/>
                </a:solidFill>
              </a:rPr>
              <a:t>Поиск информации</a:t>
            </a:r>
            <a:r>
              <a:rPr lang="ru-RU" dirty="0">
                <a:solidFill>
                  <a:srgbClr val="7030A0"/>
                </a:solidFill>
              </a:rPr>
              <a:t/>
            </a:r>
            <a:br>
              <a:rPr lang="ru-RU" dirty="0">
                <a:solidFill>
                  <a:srgbClr val="7030A0"/>
                </a:solidFill>
              </a:rPr>
            </a:b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09836" y="2276872"/>
            <a:ext cx="7008574" cy="3781963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00B0F0"/>
                </a:solidFill>
              </a:rPr>
              <a:t>Элементы книги:</a:t>
            </a:r>
          </a:p>
          <a:p>
            <a:pPr algn="ctr"/>
            <a:endParaRPr lang="ru-RU" sz="4000" b="1" dirty="0" smtClean="0">
              <a:solidFill>
                <a:srgbClr val="00B0F0"/>
              </a:solidFill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ru-RU" sz="4000" b="1" dirty="0" smtClean="0">
                <a:solidFill>
                  <a:schemeClr val="tx1">
                    <a:lumMod val="50000"/>
                  </a:schemeClr>
                </a:solidFill>
              </a:rPr>
              <a:t>аннотация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ru-RU" sz="4000" b="1" dirty="0" smtClean="0">
                <a:solidFill>
                  <a:schemeClr val="tx1">
                    <a:lumMod val="50000"/>
                  </a:schemeClr>
                </a:solidFill>
              </a:rPr>
              <a:t>содержание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ru-RU" sz="4000" b="1" dirty="0" smtClean="0">
                <a:solidFill>
                  <a:schemeClr val="tx1">
                    <a:lumMod val="50000"/>
                  </a:schemeClr>
                </a:solidFill>
              </a:rPr>
              <a:t>предисловие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ru-RU" sz="4000" b="1" dirty="0" smtClean="0">
                <a:solidFill>
                  <a:schemeClr val="tx1">
                    <a:lumMod val="50000"/>
                  </a:schemeClr>
                </a:solidFill>
              </a:rPr>
              <a:t>послесловие</a:t>
            </a:r>
            <a:r>
              <a:rPr lang="ru-RU" sz="4000" b="1" dirty="0">
                <a:solidFill>
                  <a:schemeClr val="tx1">
                    <a:lumMod val="50000"/>
                  </a:schemeClr>
                </a:solidFill>
              </a:rPr>
              <a:t>. </a:t>
            </a:r>
            <a:endParaRPr lang="ru-RU" sz="40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58985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iknigi.net/books_files/online_html/182797/i_00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8" y="472293"/>
            <a:ext cx="4752528" cy="583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iknigi.net/books_files/online_html/182797/i_00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340" y="620688"/>
            <a:ext cx="6552728" cy="56842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862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tatic.my-shop.ru/product/f8/357/356560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860" y="0"/>
            <a:ext cx="10513168" cy="68443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171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ooks_16x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_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5F3C251-2A44-472B-8189-0695C2D742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стопка книг</Template>
  <TotalTime>0</TotalTime>
  <Words>289</Words>
  <Application>Microsoft Office PowerPoint</Application>
  <PresentationFormat>Произвольный</PresentationFormat>
  <Paragraphs>58</Paragraphs>
  <Slides>14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Books_16x9</vt:lpstr>
      <vt:lpstr>(художественная и   научно – познавательная литература для детей)  Автор: Иванова Л.В,  педагог-библиотекарь  ЛГ МАОУ «СОШ №4» </vt:lpstr>
      <vt:lpstr>Презентация PowerPoint</vt:lpstr>
      <vt:lpstr>Презентация PowerPoint</vt:lpstr>
      <vt:lpstr>Презентация PowerPoint</vt:lpstr>
      <vt:lpstr>Презентация PowerPoint</vt:lpstr>
      <vt:lpstr>Авторы научно-познавательных  книг</vt:lpstr>
      <vt:lpstr>Поиск информации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2019-11-20T04:18:39Z</dcterms:created>
  <dcterms:modified xsi:type="dcterms:W3CDTF">2024-05-31T04:46:50Z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TC027879409991</vt:lpwstr>
  </property>
</Properties>
</file>