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69" r:id="rId3"/>
    <p:sldId id="257" r:id="rId4"/>
    <p:sldId id="272" r:id="rId5"/>
    <p:sldId id="273" r:id="rId6"/>
    <p:sldId id="258" r:id="rId7"/>
    <p:sldId id="260" r:id="rId8"/>
    <p:sldId id="261" r:id="rId9"/>
    <p:sldId id="262" r:id="rId10"/>
    <p:sldId id="263" r:id="rId11"/>
    <p:sldId id="264" r:id="rId12"/>
    <p:sldId id="266" r:id="rId13"/>
    <p:sldId id="274" r:id="rId14"/>
    <p:sldId id="281" r:id="rId15"/>
    <p:sldId id="282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00CC"/>
    <a:srgbClr val="0000FF"/>
    <a:srgbClr val="008000"/>
    <a:srgbClr val="B90793"/>
    <a:srgbClr val="D60093"/>
    <a:srgbClr val="FF660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52" autoAdjust="0"/>
  </p:normalViewPr>
  <p:slideViewPr>
    <p:cSldViewPr>
      <p:cViewPr varScale="1">
        <p:scale>
          <a:sx n="78" d="100"/>
          <a:sy n="78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CDF2C-9CF6-4EFC-A9D7-ED3FA084126B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1869-C64A-45FE-8913-349D05BC0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70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1869-C64A-45FE-8913-349D05BC085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E841-FAF7-4BA1-87F4-86889C9972B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07B5-FD55-48B6-B432-9F2EFC91A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E841-FAF7-4BA1-87F4-86889C9972B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07B5-FD55-48B6-B432-9F2EFC91A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E841-FAF7-4BA1-87F4-86889C9972B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07B5-FD55-48B6-B432-9F2EFC91A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E841-FAF7-4BA1-87F4-86889C9972B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07B5-FD55-48B6-B432-9F2EFC91A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E841-FAF7-4BA1-87F4-86889C9972B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07B5-FD55-48B6-B432-9F2EFC91A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E841-FAF7-4BA1-87F4-86889C9972B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07B5-FD55-48B6-B432-9F2EFC91A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E841-FAF7-4BA1-87F4-86889C9972B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07B5-FD55-48B6-B432-9F2EFC91A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E841-FAF7-4BA1-87F4-86889C9972B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07B5-FD55-48B6-B432-9F2EFC91A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E841-FAF7-4BA1-87F4-86889C9972B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07B5-FD55-48B6-B432-9F2EFC91A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E841-FAF7-4BA1-87F4-86889C9972B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07B5-FD55-48B6-B432-9F2EFC91A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E841-FAF7-4BA1-87F4-86889C9972B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7A07B5-FD55-48B6-B432-9F2EFC91A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28E841-FAF7-4BA1-87F4-86889C9972B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7A07B5-FD55-48B6-B432-9F2EFC91A8F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412776"/>
            <a:ext cx="7851648" cy="178762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и чтение </a:t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структуре современного образования»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517232"/>
            <a:ext cx="4542328" cy="936104"/>
          </a:xfrm>
        </p:spPr>
        <p:txBody>
          <a:bodyPr>
            <a:normAutofit fontScale="55000" lnSpcReduction="20000"/>
          </a:bodyPr>
          <a:lstStyle/>
          <a:p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опыта работы заведующей библиотекой </a:t>
            </a:r>
          </a:p>
          <a:p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ЛГ МАОУ «СОШ №2» </a:t>
            </a:r>
          </a:p>
          <a:p>
            <a:r>
              <a:rPr lang="ru-RU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Пригода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Н.Г.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3654" r="5960"/>
          <a:stretch>
            <a:fillRect/>
          </a:stretch>
        </p:blipFill>
        <p:spPr bwMode="auto">
          <a:xfrm>
            <a:off x="683568" y="3181284"/>
            <a:ext cx="20288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548680"/>
            <a:ext cx="5982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8849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4978896" cy="476780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900" b="1" i="1" dirty="0"/>
              <a:t>беседа для выявления сведений о читателе;</a:t>
            </a:r>
          </a:p>
          <a:p>
            <a:pPr lvl="0"/>
            <a:r>
              <a:rPr lang="ru-RU" sz="2900" b="1" i="1" dirty="0"/>
              <a:t>беседа экскурсия по библиотеке;</a:t>
            </a:r>
          </a:p>
          <a:p>
            <a:pPr lvl="0"/>
            <a:r>
              <a:rPr lang="ru-RU" sz="2900" b="1" i="1" dirty="0"/>
              <a:t>беседа для уточнения запроса;</a:t>
            </a:r>
          </a:p>
          <a:p>
            <a:pPr lvl="0"/>
            <a:r>
              <a:rPr lang="ru-RU" sz="2900" b="1" i="1" dirty="0"/>
              <a:t>беседа- рекомендация книг;</a:t>
            </a:r>
          </a:p>
          <a:p>
            <a:pPr lvl="0"/>
            <a:r>
              <a:rPr lang="ru-RU" sz="2900" b="1" i="1" dirty="0"/>
              <a:t>беседа о прочитанной книге;</a:t>
            </a:r>
          </a:p>
          <a:p>
            <a:pPr lvl="0"/>
            <a:r>
              <a:rPr lang="ru-RU" sz="2900" b="1" i="1" dirty="0"/>
              <a:t>беседа с целью выявления читательских потребностей и интересов.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Рисунок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b="1173"/>
          <a:stretch>
            <a:fillRect/>
          </a:stretch>
        </p:blipFill>
        <p:spPr bwMode="auto">
          <a:xfrm>
            <a:off x="5580112" y="1700808"/>
            <a:ext cx="33147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B90793"/>
                </a:solidFill>
              </a:rPr>
              <a:t>Массовая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908720"/>
            <a:ext cx="4608512" cy="5616624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9900CC"/>
              </a:buClr>
              <a:buFont typeface="Wingdings" pitchFamily="2" charset="2"/>
              <a:buChar char="§"/>
            </a:pPr>
            <a:r>
              <a:rPr lang="ru-RU" b="1" dirty="0"/>
              <a:t>викторины, </a:t>
            </a:r>
            <a:endParaRPr lang="ru-RU" b="1" dirty="0" smtClean="0"/>
          </a:p>
          <a:p>
            <a:pPr>
              <a:buClr>
                <a:srgbClr val="9900CC"/>
              </a:buClr>
              <a:buFont typeface="Wingdings" pitchFamily="2" charset="2"/>
              <a:buChar char="§"/>
            </a:pPr>
            <a:r>
              <a:rPr lang="ru-RU" b="1" dirty="0" smtClean="0"/>
              <a:t>игры</a:t>
            </a:r>
            <a:r>
              <a:rPr lang="ru-RU" b="1" dirty="0"/>
              <a:t>, </a:t>
            </a:r>
            <a:endParaRPr lang="ru-RU" b="1" dirty="0" smtClean="0"/>
          </a:p>
          <a:p>
            <a:pPr>
              <a:buClr>
                <a:srgbClr val="9900CC"/>
              </a:buClr>
              <a:buFont typeface="Wingdings" pitchFamily="2" charset="2"/>
              <a:buChar char="§"/>
            </a:pPr>
            <a:r>
              <a:rPr lang="ru-RU" b="1" dirty="0" smtClean="0"/>
              <a:t>конкурсы</a:t>
            </a:r>
            <a:r>
              <a:rPr lang="ru-RU" b="1" dirty="0"/>
              <a:t>, </a:t>
            </a:r>
            <a:endParaRPr lang="ru-RU" b="1" dirty="0" smtClean="0"/>
          </a:p>
          <a:p>
            <a:pPr>
              <a:buClr>
                <a:srgbClr val="9900CC"/>
              </a:buClr>
              <a:buFont typeface="Wingdings" pitchFamily="2" charset="2"/>
              <a:buChar char="§"/>
            </a:pPr>
            <a:r>
              <a:rPr lang="ru-RU" b="1" dirty="0" smtClean="0"/>
              <a:t>бенефисы</a:t>
            </a:r>
            <a:r>
              <a:rPr lang="ru-RU" b="1" dirty="0"/>
              <a:t>, </a:t>
            </a:r>
            <a:endParaRPr lang="ru-RU" b="1" dirty="0" smtClean="0"/>
          </a:p>
          <a:p>
            <a:pPr>
              <a:buClr>
                <a:srgbClr val="9900CC"/>
              </a:buClr>
              <a:buFont typeface="Wingdings" pitchFamily="2" charset="2"/>
              <a:buChar char="§"/>
            </a:pPr>
            <a:r>
              <a:rPr lang="ru-RU" b="1" dirty="0" err="1" smtClean="0"/>
              <a:t>брейн</a:t>
            </a:r>
            <a:r>
              <a:rPr lang="ru-RU" b="1" dirty="0" smtClean="0"/>
              <a:t> </a:t>
            </a:r>
            <a:r>
              <a:rPr lang="ru-RU" b="1" dirty="0"/>
              <a:t>- ринги, </a:t>
            </a:r>
            <a:endParaRPr lang="ru-RU" b="1" dirty="0" smtClean="0"/>
          </a:p>
          <a:p>
            <a:pPr>
              <a:buClr>
                <a:srgbClr val="9900CC"/>
              </a:buClr>
              <a:buFont typeface="Wingdings" pitchFamily="2" charset="2"/>
              <a:buChar char="§"/>
            </a:pPr>
            <a:r>
              <a:rPr lang="ru-RU" b="1" dirty="0" smtClean="0"/>
              <a:t>устные </a:t>
            </a:r>
            <a:r>
              <a:rPr lang="ru-RU" b="1" dirty="0"/>
              <a:t>журналы, </a:t>
            </a:r>
            <a:endParaRPr lang="ru-RU" b="1" dirty="0" smtClean="0"/>
          </a:p>
          <a:p>
            <a:pPr>
              <a:buClr>
                <a:srgbClr val="9900CC"/>
              </a:buClr>
              <a:buFont typeface="Wingdings" pitchFamily="2" charset="2"/>
              <a:buChar char="§"/>
            </a:pPr>
            <a:r>
              <a:rPr lang="ru-RU" b="1" dirty="0" smtClean="0"/>
              <a:t>литературные </a:t>
            </a:r>
            <a:r>
              <a:rPr lang="ru-RU" b="1" dirty="0"/>
              <a:t>гостиные, </a:t>
            </a:r>
            <a:endParaRPr lang="ru-RU" b="1" dirty="0" smtClean="0"/>
          </a:p>
          <a:p>
            <a:pPr>
              <a:buClr>
                <a:srgbClr val="9900CC"/>
              </a:buClr>
              <a:buFont typeface="Wingdings" pitchFamily="2" charset="2"/>
              <a:buChar char="§"/>
            </a:pPr>
            <a:r>
              <a:rPr lang="ru-RU" b="1" dirty="0"/>
              <a:t>п</a:t>
            </a:r>
            <a:r>
              <a:rPr lang="ru-RU" b="1" dirty="0" smtClean="0"/>
              <a:t>резентации,</a:t>
            </a:r>
          </a:p>
          <a:p>
            <a:pPr>
              <a:buClr>
                <a:srgbClr val="9900CC"/>
              </a:buClr>
              <a:buFont typeface="Wingdings" pitchFamily="2" charset="2"/>
              <a:buChar char="§"/>
            </a:pPr>
            <a:r>
              <a:rPr lang="ru-RU" b="1" dirty="0" smtClean="0"/>
              <a:t>обсуждения </a:t>
            </a:r>
            <a:r>
              <a:rPr lang="ru-RU" b="1" dirty="0"/>
              <a:t>новых книг, </a:t>
            </a:r>
            <a:endParaRPr lang="ru-RU" b="1" dirty="0" smtClean="0"/>
          </a:p>
          <a:p>
            <a:pPr>
              <a:buClr>
                <a:srgbClr val="9900CC"/>
              </a:buClr>
              <a:buFont typeface="Wingdings" pitchFamily="2" charset="2"/>
              <a:buChar char="§"/>
            </a:pPr>
            <a:r>
              <a:rPr lang="ru-RU" b="1" dirty="0" smtClean="0"/>
              <a:t>библиографические обзоры, </a:t>
            </a:r>
          </a:p>
          <a:p>
            <a:pPr>
              <a:buClr>
                <a:srgbClr val="9900CC"/>
              </a:buClr>
              <a:buFont typeface="Wingdings" pitchFamily="2" charset="2"/>
              <a:buChar char="§"/>
            </a:pPr>
            <a:r>
              <a:rPr lang="ru-RU" b="1" dirty="0" smtClean="0"/>
              <a:t>литературные </a:t>
            </a:r>
            <a:r>
              <a:rPr lang="ru-RU" b="1" dirty="0"/>
              <a:t>обзоры, </a:t>
            </a:r>
            <a:endParaRPr lang="ru-RU" b="1" dirty="0" smtClean="0"/>
          </a:p>
          <a:p>
            <a:pPr>
              <a:buClr>
                <a:srgbClr val="9900CC"/>
              </a:buClr>
              <a:buFont typeface="Wingdings" pitchFamily="2" charset="2"/>
              <a:buChar char="§"/>
            </a:pPr>
            <a:r>
              <a:rPr lang="ru-RU" b="1" dirty="0" smtClean="0"/>
              <a:t>оформление </a:t>
            </a:r>
            <a:r>
              <a:rPr lang="ru-RU" b="1" dirty="0"/>
              <a:t>книжных </a:t>
            </a:r>
            <a:r>
              <a:rPr lang="ru-RU" b="1" dirty="0" smtClean="0"/>
              <a:t>выставок, </a:t>
            </a:r>
          </a:p>
          <a:p>
            <a:pPr>
              <a:buClr>
                <a:srgbClr val="9900CC"/>
              </a:buClr>
              <a:buFont typeface="Wingdings" pitchFamily="2" charset="2"/>
              <a:buChar char="§"/>
            </a:pPr>
            <a:r>
              <a:rPr lang="ru-RU" b="1" dirty="0"/>
              <a:t>оформление </a:t>
            </a:r>
            <a:r>
              <a:rPr lang="ru-RU" b="1" dirty="0" smtClean="0"/>
              <a:t>тематических полок.</a:t>
            </a:r>
            <a:endParaRPr lang="ru-RU" b="1" dirty="0"/>
          </a:p>
        </p:txBody>
      </p:sp>
      <p:pic>
        <p:nvPicPr>
          <p:cNvPr id="409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1402" b="1869"/>
          <a:stretch>
            <a:fillRect/>
          </a:stretch>
        </p:blipFill>
        <p:spPr bwMode="auto">
          <a:xfrm>
            <a:off x="323528" y="1268760"/>
            <a:ext cx="38385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2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68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нижные </a:t>
            </a:r>
            <a:r>
              <a:rPr lang="ru-RU" sz="5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выставки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9" y="1340768"/>
            <a:ext cx="7128792" cy="2056720"/>
          </a:xfrm>
        </p:spPr>
        <p:txBody>
          <a:bodyPr>
            <a:noAutofit/>
          </a:bodyPr>
          <a:lstStyle/>
          <a:p>
            <a:pPr lvl="0"/>
            <a:r>
              <a:rPr lang="ru-RU" sz="2800" b="1" i="1" dirty="0" smtClean="0"/>
              <a:t>Писатели-юбиляры</a:t>
            </a:r>
            <a:endParaRPr lang="ru-RU" sz="2800" b="1" i="1" dirty="0"/>
          </a:p>
          <a:p>
            <a:pPr lvl="0"/>
            <a:r>
              <a:rPr lang="ru-RU" sz="2800" b="1" i="1" dirty="0" smtClean="0"/>
              <a:t>Мой край - </a:t>
            </a:r>
            <a:r>
              <a:rPr lang="ru-RU" sz="2800" b="1" i="1" dirty="0" err="1" smtClean="0"/>
              <a:t>Югория</a:t>
            </a:r>
            <a:endParaRPr lang="ru-RU" sz="2800" b="1" i="1" dirty="0"/>
          </a:p>
          <a:p>
            <a:pPr lvl="0"/>
            <a:r>
              <a:rPr lang="ru-RU" sz="2800" b="1" i="1" dirty="0" smtClean="0"/>
              <a:t>Разговоры о важном</a:t>
            </a:r>
            <a:endParaRPr lang="ru-RU" sz="2800" b="1" i="1" dirty="0"/>
          </a:p>
          <a:p>
            <a:pPr lvl="0"/>
            <a:r>
              <a:rPr lang="ru-RU" sz="2800" b="1" i="1" dirty="0" smtClean="0"/>
              <a:t>Страницы истории нашей Родины</a:t>
            </a:r>
          </a:p>
          <a:p>
            <a:pPr lvl="0"/>
            <a:r>
              <a:rPr lang="ru-RU" sz="2800" b="1" i="1" dirty="0" smtClean="0"/>
              <a:t>Нам этот мир завещано беречь</a:t>
            </a:r>
          </a:p>
          <a:p>
            <a:pPr lvl="0"/>
            <a:endParaRPr lang="ru-RU" sz="2800" b="1" i="1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6147" name="Рисунок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t="1414" r="-2"/>
          <a:stretch>
            <a:fillRect/>
          </a:stretch>
        </p:blipFill>
        <p:spPr bwMode="auto">
          <a:xfrm>
            <a:off x="2267744" y="4049688"/>
            <a:ext cx="360780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8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820472" cy="11430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Суровая правда народа              Нам этот мир  завещано беречь</a:t>
            </a:r>
            <a:endParaRPr lang="ru-RU" sz="2400" dirty="0"/>
          </a:p>
        </p:txBody>
      </p:sp>
      <p:pic>
        <p:nvPicPr>
          <p:cNvPr id="1026" name="Picture 2" descr="C:\Users\приёмная\Pictures\2022\выставки\30-09-2022_17-45-34 Цветаева, репрессии\IMG-2007052b215baa9e945980e98d469831-V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2991446" cy="4731087"/>
          </a:xfrm>
          <a:prstGeom prst="rect">
            <a:avLst/>
          </a:prstGeom>
          <a:noFill/>
        </p:spPr>
      </p:pic>
      <p:pic>
        <p:nvPicPr>
          <p:cNvPr id="1027" name="Picture 3" descr="C:\Users\приёмная\Pictures\2022\выставки\20220917_101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302958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Родом из СССР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к 100-летию образования</a:t>
            </a:r>
            <a:endParaRPr lang="ru-RU" sz="4000" dirty="0"/>
          </a:p>
        </p:txBody>
      </p:sp>
      <p:pic>
        <p:nvPicPr>
          <p:cNvPr id="2050" name="Picture 2" descr="C:\Users\приёмная\Pictures\2022\выставки\Родом из СССР\20221206_10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69794"/>
            <a:ext cx="3384376" cy="4512501"/>
          </a:xfrm>
          <a:prstGeom prst="rect">
            <a:avLst/>
          </a:prstGeom>
          <a:noFill/>
        </p:spPr>
      </p:pic>
      <p:pic>
        <p:nvPicPr>
          <p:cNvPr id="2051" name="Picture 3" descr="C:\Users\приёмная\Pictures\2022\выставки\Родом из СССР\20221206_100038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 гостях у Э. Успенского     Рябины гроздья красные       </a:t>
            </a:r>
            <a:br>
              <a:rPr lang="ru-RU" sz="3200" dirty="0" smtClean="0"/>
            </a:br>
            <a:r>
              <a:rPr lang="ru-RU" sz="2400" dirty="0" smtClean="0"/>
              <a:t>к 85-летию со дня рождения           к 130-летию М. Цветаевой</a:t>
            </a:r>
            <a:endParaRPr lang="ru-RU" sz="2400" dirty="0"/>
          </a:p>
        </p:txBody>
      </p:sp>
      <p:pic>
        <p:nvPicPr>
          <p:cNvPr id="3074" name="Picture 2" descr="C:\Users\приёмная\Pictures\2022\выставки\20221206_123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292078" cy="4389437"/>
          </a:xfrm>
          <a:prstGeom prst="rect">
            <a:avLst/>
          </a:prstGeom>
          <a:noFill/>
        </p:spPr>
      </p:pic>
      <p:pic>
        <p:nvPicPr>
          <p:cNvPr id="7" name="Picture 2" descr="C:\Users\приёмная\Pictures\2022\выставки\30-09-2022_17-45-34 Цветаева, репрессии\IMG-bb06e3af477e45dbafc32a3283694c8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Проект «Рукописная книга» </a:t>
            </a:r>
            <a:br>
              <a:rPr lang="ru-RU" b="1" dirty="0" smtClean="0"/>
            </a:br>
            <a:r>
              <a:rPr lang="ru-RU" dirty="0" smtClean="0"/>
              <a:t>к </a:t>
            </a:r>
            <a:r>
              <a:rPr lang="ru-RU" sz="4000" dirty="0" smtClean="0"/>
              <a:t>135-летию С.Я. Маршака</a:t>
            </a:r>
            <a:endParaRPr lang="ru-RU" sz="4000" dirty="0"/>
          </a:p>
        </p:txBody>
      </p:sp>
      <p:pic>
        <p:nvPicPr>
          <p:cNvPr id="1026" name="Picture 2" descr="C:\Users\приёмная\Pictures\2022\12-10-2022_18-26-10 проект рукописная книга\IMG-0b4735dcb5b88f56abda08379f503de5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096344" cy="2322258"/>
          </a:xfrm>
          <a:prstGeom prst="rect">
            <a:avLst/>
          </a:prstGeom>
          <a:noFill/>
        </p:spPr>
      </p:pic>
      <p:pic>
        <p:nvPicPr>
          <p:cNvPr id="1027" name="Picture 3" descr="C:\Users\приёмная\Pictures\2022\12-10-2022_18-26-10 проект рукописная книга\IMG-c1dde2cc4aaa5fafc2edb273e80cd4e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072341" cy="2304256"/>
          </a:xfrm>
          <a:prstGeom prst="rect">
            <a:avLst/>
          </a:prstGeom>
          <a:noFill/>
        </p:spPr>
      </p:pic>
      <p:pic>
        <p:nvPicPr>
          <p:cNvPr id="1028" name="Picture 4" descr="C:\Users\приёмная\Pictures\2022\12-10-2022_18-26-10 проект рукописная книга\IMG-ebd6bb19a45c3482289862c215b2ea4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05064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Проект «Рукописная книга»</a:t>
            </a:r>
            <a:endParaRPr lang="ru-RU" b="1" dirty="0"/>
          </a:p>
        </p:txBody>
      </p:sp>
      <p:pic>
        <p:nvPicPr>
          <p:cNvPr id="2050" name="Picture 2" descr="C:\Users\приёмная\Pictures\2022\12-10-2022_18-26-10 проект рукописная книга\20221026_0928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2430270" cy="3240360"/>
          </a:xfrm>
          <a:prstGeom prst="rect">
            <a:avLst/>
          </a:prstGeom>
          <a:noFill/>
        </p:spPr>
      </p:pic>
      <p:pic>
        <p:nvPicPr>
          <p:cNvPr id="7" name="Picture 3" descr="C:\Users\приёмная\Pictures\2022\12-10-2022_18-26-10 проект рукописная книга\20221026_092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132856"/>
            <a:ext cx="2376264" cy="3168352"/>
          </a:xfrm>
          <a:prstGeom prst="rect">
            <a:avLst/>
          </a:prstGeom>
          <a:noFill/>
        </p:spPr>
      </p:pic>
      <p:pic>
        <p:nvPicPr>
          <p:cNvPr id="2052" name="Picture 4" descr="C:\Users\приёмная\Pictures\2022\12-10-2022_18-26-10 проект рукописная книга\20221026_0928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204864"/>
            <a:ext cx="2511641" cy="3348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Акция «Подари книгу»</a:t>
            </a:r>
            <a:endParaRPr lang="ru-RU" b="1" dirty="0"/>
          </a:p>
        </p:txBody>
      </p:sp>
      <p:pic>
        <p:nvPicPr>
          <p:cNvPr id="3074" name="Picture 2" descr="C:\Users\приёмная\Pictures\2022\20221026_092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53808"/>
            <a:ext cx="3168352" cy="4224469"/>
          </a:xfrm>
          <a:prstGeom prst="rect">
            <a:avLst/>
          </a:prstGeom>
          <a:noFill/>
        </p:spPr>
      </p:pic>
      <p:pic>
        <p:nvPicPr>
          <p:cNvPr id="3075" name="Picture 3" descr="C:\Users\приёмная\Pictures\2022\акция Подари книгу октябрь 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Дни открытых дверей для первоклассников</a:t>
            </a:r>
            <a:endParaRPr lang="ru-RU" b="1" dirty="0"/>
          </a:p>
        </p:txBody>
      </p:sp>
      <p:pic>
        <p:nvPicPr>
          <p:cNvPr id="4098" name="Picture 2" descr="C:\Users\приёмная\Pictures\2022\библ. уроки 2 полугодие\14.09.22 1б класс\20220914_104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104456" cy="3078342"/>
          </a:xfrm>
          <a:prstGeom prst="rect">
            <a:avLst/>
          </a:prstGeom>
          <a:noFill/>
        </p:spPr>
      </p:pic>
      <p:pic>
        <p:nvPicPr>
          <p:cNvPr id="4099" name="Picture 3" descr="C:\Users\приёмная\Pictures\2022\библ. уроки 2 полугодие\Новые читат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65445"/>
            <a:ext cx="3528392" cy="470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8218112" cy="3888432"/>
          </a:xfrm>
        </p:spPr>
        <p:txBody>
          <a:bodyPr/>
          <a:lstStyle/>
          <a:p>
            <a:r>
              <a:rPr lang="ru-RU" sz="2800" i="1" dirty="0" smtClean="0">
                <a:effectLst/>
              </a:rPr>
              <a:t/>
            </a:r>
            <a:br>
              <a:rPr lang="ru-RU" sz="2800" i="1" dirty="0" smtClean="0">
                <a:effectLst/>
              </a:rPr>
            </a:br>
            <a:r>
              <a:rPr lang="ru-RU" sz="2800" i="1" dirty="0">
                <a:effectLst/>
              </a:rPr>
              <a:t/>
            </a:r>
            <a:br>
              <a:rPr lang="ru-RU" sz="2800" i="1" dirty="0">
                <a:effectLst/>
              </a:rPr>
            </a:br>
            <a:r>
              <a:rPr lang="ru-RU" sz="2800" i="1" dirty="0" smtClean="0">
                <a:effectLst/>
              </a:rPr>
              <a:t/>
            </a:r>
            <a:br>
              <a:rPr lang="ru-RU" sz="2800" i="1" dirty="0" smtClean="0">
                <a:effectLst/>
              </a:rPr>
            </a:br>
            <a:r>
              <a:rPr lang="ru-RU" sz="2800" i="1" dirty="0">
                <a:effectLst/>
              </a:rPr>
              <a:t/>
            </a:r>
            <a:br>
              <a:rPr lang="ru-RU" sz="2800" i="1" dirty="0">
                <a:effectLst/>
              </a:rPr>
            </a:br>
            <a:r>
              <a:rPr lang="ru-RU" sz="2800" i="1" dirty="0" smtClean="0">
                <a:effectLst/>
              </a:rPr>
              <a:t/>
            </a:r>
            <a:br>
              <a:rPr lang="ru-RU" sz="2800" i="1" dirty="0" smtClean="0">
                <a:effectLst/>
              </a:rPr>
            </a:br>
            <a:r>
              <a:rPr lang="ru-RU" sz="2800" i="1" dirty="0">
                <a:effectLst/>
              </a:rPr>
              <a:t/>
            </a:r>
            <a:br>
              <a:rPr lang="ru-RU" sz="2800" i="1" dirty="0">
                <a:effectLst/>
              </a:rPr>
            </a:br>
            <a:r>
              <a:rPr lang="ru-RU" sz="2800" i="1" dirty="0" smtClean="0">
                <a:effectLst/>
              </a:rPr>
              <a:t/>
            </a:r>
            <a:br>
              <a:rPr lang="ru-RU" sz="2800" i="1" dirty="0" smtClean="0">
                <a:effectLst/>
              </a:rPr>
            </a:br>
            <a:r>
              <a:rPr lang="ru-RU" sz="2800" i="1" dirty="0">
                <a:effectLst/>
              </a:rPr>
              <a:t/>
            </a:r>
            <a:br>
              <a:rPr lang="ru-RU" sz="2800" i="1" dirty="0">
                <a:effectLst/>
              </a:rPr>
            </a:br>
            <a:r>
              <a:rPr lang="ru-RU" sz="2800" i="1" dirty="0" smtClean="0">
                <a:effectLst/>
              </a:rPr>
              <a:t/>
            </a:r>
            <a:br>
              <a:rPr lang="ru-RU" sz="2800" i="1" dirty="0" smtClean="0">
                <a:effectLst/>
              </a:rPr>
            </a:br>
            <a:r>
              <a:rPr lang="ru-RU" sz="2800" i="1" dirty="0">
                <a:effectLst/>
              </a:rPr>
              <a:t/>
            </a:r>
            <a:br>
              <a:rPr lang="ru-RU" sz="2800" i="1" dirty="0">
                <a:effectLst/>
              </a:rPr>
            </a:br>
            <a:r>
              <a:rPr lang="ru-RU" sz="2800" i="1" dirty="0" smtClean="0">
                <a:effectLst/>
              </a:rPr>
              <a:t/>
            </a:r>
            <a:br>
              <a:rPr lang="ru-RU" sz="2800" i="1" dirty="0" smtClean="0">
                <a:effectLst/>
              </a:rPr>
            </a:br>
            <a:r>
              <a:rPr lang="ru-RU" sz="2800" i="1" dirty="0">
                <a:effectLst/>
              </a:rPr>
              <a:t/>
            </a:r>
            <a:br>
              <a:rPr lang="ru-RU" sz="2800" i="1" dirty="0">
                <a:effectLst/>
              </a:rPr>
            </a:br>
            <a:r>
              <a:rPr lang="ru-RU" sz="2800" i="1" dirty="0" smtClean="0">
                <a:effectLst/>
              </a:rPr>
              <a:t/>
            </a:r>
            <a:br>
              <a:rPr lang="ru-RU" sz="2800" i="1" dirty="0" smtClean="0">
                <a:effectLst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effectLst/>
              </a:rPr>
              <a:t/>
            </a:r>
            <a:br>
              <a:rPr lang="ru-RU" sz="2800" i="1" dirty="0" smtClean="0">
                <a:effectLst/>
              </a:rPr>
            </a:br>
            <a:r>
              <a:rPr lang="ru-RU" sz="2800" i="1" dirty="0">
                <a:effectLst/>
              </a:rPr>
              <a:t/>
            </a:r>
            <a:br>
              <a:rPr lang="ru-RU" sz="2800" i="1" dirty="0">
                <a:effectLst/>
              </a:rPr>
            </a:br>
            <a:r>
              <a:rPr lang="ru-RU" sz="2800" i="1" dirty="0" smtClean="0">
                <a:effectLst/>
              </a:rPr>
              <a:t/>
            </a:r>
            <a:br>
              <a:rPr lang="ru-RU" sz="2800" i="1" dirty="0" smtClean="0">
                <a:effectLst/>
              </a:rPr>
            </a:br>
            <a:r>
              <a:rPr lang="ru-RU" sz="2800" i="1" dirty="0">
                <a:effectLst/>
              </a:rPr>
              <a:t/>
            </a:r>
            <a:br>
              <a:rPr lang="ru-RU" sz="2800" i="1" dirty="0">
                <a:effectLst/>
              </a:rPr>
            </a:br>
            <a:r>
              <a:rPr lang="ru-RU" sz="4400" i="1" dirty="0" smtClean="0">
                <a:effectLst/>
              </a:rPr>
              <a:t>                                                     </a:t>
            </a: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r>
              <a:rPr lang="ru-RU" sz="4400" i="1" dirty="0">
                <a:effectLst/>
              </a:rPr>
              <a:t>                                                                                                                    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980098"/>
            <a:ext cx="7772400" cy="648072"/>
          </a:xfrm>
        </p:spPr>
        <p:txBody>
          <a:bodyPr/>
          <a:lstStyle/>
          <a:p>
            <a:pPr algn="r"/>
            <a:r>
              <a:rPr lang="ru-RU" dirty="0"/>
              <a:t>Н. А. Рубакин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7667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3200" dirty="0"/>
              <a:t>Книга делает свое дело, разумеется, не тогда, когда стоит на полке. Вся суть в том, чтобы она там не стояла. Умение пускать книги в читающую публику и пускать их планомерно, упорно и по всем направлениям – это своего рода практическое искусство</a:t>
            </a:r>
            <a:r>
              <a:rPr lang="ru-RU" sz="3200" dirty="0" smtClean="0"/>
              <a:t>…»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061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Встреча с писательницей</a:t>
            </a:r>
            <a:endParaRPr lang="ru-RU" b="1" dirty="0"/>
          </a:p>
        </p:txBody>
      </p:sp>
      <p:pic>
        <p:nvPicPr>
          <p:cNvPr id="5122" name="Picture 2" descr="C:\Users\приёмная\Pictures\2022\встреча с Емельяновой 22.09.2022\23-09-2022_08-12-35\20220922_125719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96886"/>
            <a:ext cx="2736304" cy="4059153"/>
          </a:xfrm>
          <a:prstGeom prst="rect">
            <a:avLst/>
          </a:prstGeom>
          <a:noFill/>
        </p:spPr>
      </p:pic>
      <p:pic>
        <p:nvPicPr>
          <p:cNvPr id="5123" name="Picture 3" descr="C:\Users\приёмная\Pictures\2022\встреча с Емельяновой 22.09.2022\23-09-2022_08-12-35\23-09-2022_14-13-20\20220923_112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6182" y="729499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B90793"/>
                </a:solidFill>
              </a:rPr>
              <a:t>продемонстрировать эффективные формы и методы работы школьной библиотеки в структуре современного образования.</a:t>
            </a:r>
            <a:endParaRPr lang="ru-RU" sz="2800" dirty="0">
              <a:solidFill>
                <a:srgbClr val="B9079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337" y="267508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раскрыть богатейший потенциал библиотеки;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определить роль библиотеки в интеллектуальном и творческом развитии школьников;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3015" y="206279"/>
            <a:ext cx="1259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Цель: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3143" y="2151868"/>
            <a:ext cx="213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Задачи:  </a:t>
            </a:r>
          </a:p>
        </p:txBody>
      </p:sp>
      <p:pic>
        <p:nvPicPr>
          <p:cNvPr id="10242" name="Рисунок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282" y="2105512"/>
            <a:ext cx="2409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04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последнее десятилетие Интернет, социальные </a:t>
            </a:r>
            <a:r>
              <a:rPr lang="ru-RU" smtClean="0"/>
              <a:t>сети занимают </a:t>
            </a:r>
            <a:r>
              <a:rPr lang="ru-RU" dirty="0" smtClean="0"/>
              <a:t>первое  место в досуге подрастающего поколения, так как требует меньших усилий для усвоения. Поэтому сегодня восприятие печатного текста и информации становится  поверхностным.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FF"/>
                </a:solidFill>
              </a:rPr>
              <a:t>Причины затруднения чтения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Педагоги выделяют еще ряд основных причин затруднений при чтении современных учащихся:  недостаточный уровень техники чтения, отсутствие аналитических умений, бедный словарный запас, неразвитое воображение.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B90793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B90793"/>
                </a:solidFill>
                <a:latin typeface="Times New Roman" pitchFamily="18" charset="0"/>
                <a:cs typeface="Times New Roman" pitchFamily="18" charset="0"/>
              </a:rPr>
              <a:t>сновные </a:t>
            </a:r>
            <a:r>
              <a:rPr lang="ru-RU" b="1" dirty="0">
                <a:solidFill>
                  <a:srgbClr val="B90793"/>
                </a:solidFill>
                <a:latin typeface="Times New Roman" pitchFamily="18" charset="0"/>
                <a:cs typeface="Times New Roman" pitchFamily="18" charset="0"/>
              </a:rPr>
              <a:t>принципы работы </a:t>
            </a:r>
            <a:r>
              <a:rPr lang="ru-RU" b="1" dirty="0" smtClean="0">
                <a:solidFill>
                  <a:srgbClr val="B9079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B907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B90793"/>
                </a:solidFill>
                <a:latin typeface="Times New Roman" pitchFamily="18" charset="0"/>
                <a:cs typeface="Times New Roman" pitchFamily="18" charset="0"/>
              </a:rPr>
              <a:t>библиотеки с </a:t>
            </a:r>
            <a:r>
              <a:rPr lang="ru-RU" b="1" dirty="0">
                <a:solidFill>
                  <a:srgbClr val="B90793"/>
                </a:solidFill>
                <a:latin typeface="Times New Roman" pitchFamily="18" charset="0"/>
                <a:cs typeface="Times New Roman" pitchFamily="18" charset="0"/>
              </a:rPr>
              <a:t>читателями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35480"/>
            <a:ext cx="8928992" cy="4805888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500" dirty="0"/>
              <a:t>повысить у ребенка осознание себя как читателя, научить его получать удовольствие от чтения;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500" dirty="0"/>
              <a:t>сделать чтение более разнообразным;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500" dirty="0"/>
              <a:t>повысить культуру самостоятельного выбора литературы;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500" dirty="0"/>
              <a:t>предоставить читателям возможность поделиться впечатлениями от прочитанного произведения со сверстниками;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500" dirty="0"/>
              <a:t>повысить статус чтения как творческого процесса;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500" dirty="0"/>
              <a:t>привлечь в библиотеку новых читателей;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500" dirty="0"/>
              <a:t>определить работу школьной библиотеки как центра информации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1086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" y="0"/>
            <a:ext cx="1790394" cy="13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Библиотечно-библиографические уроки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Первое посещение школьной библиотеки для 1 класса.</a:t>
            </a:r>
          </a:p>
          <a:p>
            <a:r>
              <a:rPr lang="ru-RU" dirty="0" smtClean="0"/>
              <a:t>Знакомство </a:t>
            </a:r>
            <a:r>
              <a:rPr lang="ru-RU" dirty="0"/>
              <a:t>с библиотекой для 2 класса.</a:t>
            </a:r>
          </a:p>
          <a:p>
            <a:r>
              <a:rPr lang="ru-RU" dirty="0" smtClean="0"/>
              <a:t>Выбор </a:t>
            </a:r>
            <a:r>
              <a:rPr lang="ru-RU" dirty="0"/>
              <a:t>книг в библиотеке. Структура книги – 3 класс.</a:t>
            </a:r>
          </a:p>
          <a:p>
            <a:r>
              <a:rPr lang="ru-RU" dirty="0" smtClean="0"/>
              <a:t>Справочная </a:t>
            </a:r>
            <a:r>
              <a:rPr lang="ru-RU" dirty="0"/>
              <a:t>литература – 4 класс.</a:t>
            </a:r>
          </a:p>
          <a:p>
            <a:r>
              <a:rPr lang="ru-RU" dirty="0" smtClean="0"/>
              <a:t>Выбор </a:t>
            </a:r>
            <a:r>
              <a:rPr lang="ru-RU" dirty="0"/>
              <a:t>книг в библиотеке. Систематический каталог для 5 класса.</a:t>
            </a:r>
          </a:p>
          <a:p>
            <a:r>
              <a:rPr lang="ru-RU" dirty="0" smtClean="0"/>
              <a:t>Справочно-библиографический </a:t>
            </a:r>
            <a:r>
              <a:rPr lang="ru-RU" dirty="0"/>
              <a:t>аппарат библиотеки –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6 </a:t>
            </a:r>
            <a:r>
              <a:rPr lang="ru-RU" dirty="0"/>
              <a:t>класс.</a:t>
            </a:r>
          </a:p>
          <a:p>
            <a:r>
              <a:rPr lang="ru-RU" dirty="0" smtClean="0"/>
              <a:t>Элементы </a:t>
            </a:r>
            <a:r>
              <a:rPr lang="ru-RU" dirty="0"/>
              <a:t>книги и их помощь при выборе книг - 7 класс.</a:t>
            </a:r>
          </a:p>
          <a:p>
            <a:r>
              <a:rPr lang="ru-RU" dirty="0"/>
              <a:t>Книги по науке, технике. Книги по искусству – 8 класс.</a:t>
            </a:r>
          </a:p>
          <a:p>
            <a:r>
              <a:rPr lang="ru-RU" dirty="0"/>
              <a:t>Методы самостоятельной работы с книгой – 9 класс.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27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906979"/>
            <a:ext cx="6696745" cy="62890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библиотечно-библиографической </a:t>
            </a:r>
            <a:b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грамотности 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968552"/>
          </a:xfrm>
        </p:spPr>
        <p:txBody>
          <a:bodyPr>
            <a:normAutofit fontScale="250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9600" dirty="0"/>
              <a:t>сознательно и с интересом относиться к книге; </a:t>
            </a:r>
          </a:p>
          <a:p>
            <a:pPr>
              <a:buBlip>
                <a:blip r:embed="rId2"/>
              </a:buBlip>
            </a:pPr>
            <a:r>
              <a:rPr lang="ru-RU" sz="9600" dirty="0" smtClean="0"/>
              <a:t>ощущать </a:t>
            </a:r>
            <a:r>
              <a:rPr lang="ru-RU" sz="9600" dirty="0"/>
              <a:t>необходимость в систематическом чтении;</a:t>
            </a:r>
          </a:p>
          <a:p>
            <a:pPr>
              <a:buBlip>
                <a:blip r:embed="rId2"/>
              </a:buBlip>
            </a:pPr>
            <a:r>
              <a:rPr lang="ru-RU" sz="9600" dirty="0" smtClean="0"/>
              <a:t>знать </a:t>
            </a:r>
            <a:r>
              <a:rPr lang="ru-RU" sz="9600" dirty="0"/>
              <a:t>правила обращения с книгой;</a:t>
            </a:r>
          </a:p>
          <a:p>
            <a:pPr>
              <a:buBlip>
                <a:blip r:embed="rId2"/>
              </a:buBlip>
            </a:pPr>
            <a:r>
              <a:rPr lang="ru-RU" sz="9600" dirty="0" smtClean="0"/>
              <a:t>иметь </a:t>
            </a:r>
            <a:r>
              <a:rPr lang="ru-RU" sz="9600" dirty="0"/>
              <a:t>представление о структуре книги;</a:t>
            </a:r>
          </a:p>
          <a:p>
            <a:pPr>
              <a:buBlip>
                <a:blip r:embed="rId2"/>
              </a:buBlip>
            </a:pPr>
            <a:r>
              <a:rPr lang="ru-RU" sz="9600" dirty="0" smtClean="0"/>
              <a:t>уметь </a:t>
            </a:r>
            <a:r>
              <a:rPr lang="ru-RU" sz="9600" dirty="0"/>
              <a:t>определить приблизительное содержание книги при поверхностном ее осмотре;</a:t>
            </a:r>
          </a:p>
          <a:p>
            <a:pPr>
              <a:buBlip>
                <a:blip r:embed="rId2"/>
              </a:buBlip>
            </a:pPr>
            <a:r>
              <a:rPr lang="ru-RU" sz="9600" dirty="0" smtClean="0"/>
              <a:t>владеть </a:t>
            </a:r>
            <a:r>
              <a:rPr lang="ru-RU" sz="9600" dirty="0"/>
              <a:t>навыками самостоятельного подбора книг,</a:t>
            </a:r>
          </a:p>
          <a:p>
            <a:pPr>
              <a:buBlip>
                <a:blip r:embed="rId2"/>
              </a:buBlip>
            </a:pPr>
            <a:r>
              <a:rPr lang="ru-RU" sz="9600" dirty="0" smtClean="0"/>
              <a:t>уметь </a:t>
            </a:r>
            <a:r>
              <a:rPr lang="ru-RU" sz="9600" dirty="0"/>
              <a:t>составить список книг для чтения и найти книгу в библиотеке;</a:t>
            </a:r>
          </a:p>
          <a:p>
            <a:pPr>
              <a:buBlip>
                <a:blip r:embed="rId2"/>
              </a:buBlip>
            </a:pPr>
            <a:r>
              <a:rPr lang="ru-RU" sz="9600" dirty="0" smtClean="0"/>
              <a:t>уметь </a:t>
            </a:r>
            <a:r>
              <a:rPr lang="ru-RU" sz="9600" dirty="0"/>
              <a:t>правильно пользоваться справочными изданиями и периодикой;</a:t>
            </a:r>
          </a:p>
          <a:p>
            <a:pPr>
              <a:buBlip>
                <a:blip r:embed="rId2"/>
              </a:buBlip>
            </a:pPr>
            <a:r>
              <a:rPr lang="ru-RU" sz="9600" dirty="0" smtClean="0"/>
              <a:t>уметь </a:t>
            </a:r>
            <a:r>
              <a:rPr lang="ru-RU" sz="9600" dirty="0"/>
              <a:t>работать с книгой, газетой, журналом;</a:t>
            </a:r>
          </a:p>
          <a:p>
            <a:pPr>
              <a:buBlip>
                <a:blip r:embed="rId2"/>
              </a:buBlip>
            </a:pPr>
            <a:r>
              <a:rPr lang="ru-RU" sz="9600" dirty="0" smtClean="0"/>
              <a:t>использовать </a:t>
            </a:r>
            <a:r>
              <a:rPr lang="ru-RU" sz="9600" dirty="0"/>
              <a:t>полученные знания в усвоении основ наук: самообразовании и самовоспитании.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4047" y="116632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Основная цель </a:t>
            </a:r>
            <a:endParaRPr lang="ru-RU" sz="3600" b="1" dirty="0">
              <a:solidFill>
                <a:srgbClr val="D60093"/>
              </a:solidFill>
            </a:endParaRPr>
          </a:p>
        </p:txBody>
      </p:sp>
      <p:pic>
        <p:nvPicPr>
          <p:cNvPr id="8194" name="Рисунок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" r="2536"/>
          <a:stretch>
            <a:fillRect/>
          </a:stretch>
        </p:blipFill>
        <p:spPr bwMode="auto">
          <a:xfrm>
            <a:off x="7568903" y="1"/>
            <a:ext cx="1545543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8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3528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интереса к чтению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книге у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5050904" cy="4389120"/>
          </a:xfrm>
        </p:spPr>
        <p:txBody>
          <a:bodyPr/>
          <a:lstStyle/>
          <a:p>
            <a:pPr lvl="0"/>
            <a:r>
              <a:rPr lang="ru-RU" b="1" dirty="0"/>
              <a:t>учет возрастных особенностей развития ребенка;</a:t>
            </a:r>
          </a:p>
          <a:p>
            <a:pPr lvl="0"/>
            <a:r>
              <a:rPr lang="ru-RU" b="1" dirty="0"/>
              <a:t>тщательных подбор литературных произведений;</a:t>
            </a:r>
          </a:p>
          <a:p>
            <a:pPr lvl="0"/>
            <a:r>
              <a:rPr lang="ru-RU" b="1" dirty="0"/>
              <a:t>беседы о книгах;</a:t>
            </a:r>
          </a:p>
          <a:p>
            <a:pPr lvl="0"/>
            <a:r>
              <a:rPr lang="ru-RU" b="1" dirty="0"/>
              <a:t>привлечение в процессе формирования интереса к чтению родителей.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384376" cy="527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2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1007</TotalTime>
  <Words>572</Words>
  <Application>Microsoft Office PowerPoint</Application>
  <PresentationFormat>Экран (4:3)</PresentationFormat>
  <Paragraphs>88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  «Библиотека и чтение  в структуре современного образования»</vt:lpstr>
      <vt:lpstr>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Причины затруднения чтения</vt:lpstr>
      <vt:lpstr>Основные принципы работы  библиотеки с читателями </vt:lpstr>
      <vt:lpstr>Библиотечно-библиографические уроки</vt:lpstr>
      <vt:lpstr>      библиотечно-библиографической                            грамотности </vt:lpstr>
      <vt:lpstr>Формирование интереса к чтению  и книге у детей</vt:lpstr>
      <vt:lpstr>Индивидуальная работа</vt:lpstr>
      <vt:lpstr>Массовая работа</vt:lpstr>
      <vt:lpstr>Книжные выставки</vt:lpstr>
      <vt:lpstr>Суровая правда народа              Нам этот мир  завещано беречь</vt:lpstr>
      <vt:lpstr>Родом из СССР  к 100-летию образования</vt:lpstr>
      <vt:lpstr>В гостях у Э. Успенского     Рябины гроздья красные        к 85-летию со дня рождения           к 130-летию М. Цветаевой</vt:lpstr>
      <vt:lpstr>Проект «Рукописная книга»  к 135-летию С.Я. Маршака</vt:lpstr>
      <vt:lpstr>Проект «Рукописная книга»</vt:lpstr>
      <vt:lpstr>Акция «Подари книгу»</vt:lpstr>
      <vt:lpstr>Дни открытых дверей для первоклассников</vt:lpstr>
      <vt:lpstr>Встреча с писательницей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«Библиотека и чтение  в структуре современного образования»</dc:title>
  <dc:creator>User</dc:creator>
  <cp:lastModifiedBy>Пользователь Windows</cp:lastModifiedBy>
  <cp:revision>77</cp:revision>
  <dcterms:created xsi:type="dcterms:W3CDTF">2016-01-05T06:35:47Z</dcterms:created>
  <dcterms:modified xsi:type="dcterms:W3CDTF">2024-05-31T04:52:16Z</dcterms:modified>
</cp:coreProperties>
</file>