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9" d="100"/>
          <a:sy n="99" d="100"/>
        </p:scale>
        <p:origin x="78" y="36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13DEB1A-6712-4973-BA7C-F8D984C9E98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 bwMode="auto"/>
      <dgm:t>
        <a:bodyPr/>
        <a:lstStyle/>
        <a:p>
          <a:pPr>
            <a:defRPr/>
          </a:pPr>
          <a:endParaRPr lang="en-US"/>
        </a:p>
      </dgm:t>
    </dgm:pt>
    <dgm:pt modelId="{7F914CE0-6F25-419C-9D85-7ED2D334533E}">
      <dgm:prSet phldrT=""/>
      <dgm:spPr bwMode="auto">
        <a:solidFill>
          <a:schemeClr val="accent3">
            <a:lumMod val="75000"/>
          </a:schemeClr>
        </a:solidFill>
      </dgm:spPr>
      <dgm:t>
        <a:bodyPr/>
        <a:lstStyle/>
        <a:p>
          <a:pPr>
            <a:defRPr/>
          </a:pPr>
          <a:r>
            <a:rPr lang="ru-RU" b="0" i="0"/>
            <a:t>Бесплатное образование.</a:t>
          </a:r>
          <a:endParaRPr/>
        </a:p>
      </dgm:t>
    </dgm:pt>
    <dgm:pt modelId="{3E28DC34-6AC0-421F-9F51-4EA209E1076C}" type="parTrans" cxnId="{080A65DA-3988-4D33-9C89-00580A35F16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AC0594-8E27-401E-B3AA-FAD66A2AB8A2}" type="sibTrans" cxnId="{080A65DA-3988-4D33-9C89-00580A35F16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BF77E1-0DBB-4179-A5AF-248442F9FE72}">
      <dgm:prSet phldrT="" custT="1"/>
      <dgm:spPr bwMode="auto"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>
            <a:defRPr/>
          </a:pPr>
          <a:r>
            <a:rPr lang="ru-RU" sz="1800" b="0" i="0"/>
            <a:t>Гарантировано </a:t>
          </a: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трудоустройство</a:t>
          </a:r>
          <a:r>
            <a:rPr lang="ru-RU" sz="1800" b="0" i="0"/>
            <a:t> после окончания вуза. </a:t>
          </a:r>
          <a:endParaRPr lang="ru-RU" sz="1800" b="0" i="0"/>
        </a:p>
      </dgm:t>
    </dgm:pt>
    <dgm:pt modelId="{2C8FAAF9-659B-43C0-9C21-3334EA9AC9E5}" type="parTrans" cxnId="{226879AE-9EB4-4E0B-A7DF-5999EF0BD0C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24FD30-422F-4453-90F0-B870B31CEB12}" type="sibTrans" cxnId="{226879AE-9EB4-4E0B-A7DF-5999EF0BD0C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9ADF5E0-6528-45B3-84EF-1BFB956F688F}">
      <dgm:prSet phldrT="" custT="1"/>
      <dgm:spPr bwMode="auto"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>
            <a:defRPr/>
          </a:pP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Зачисление</a:t>
          </a:r>
          <a:r>
            <a:rPr lang="ru-RU" sz="1800" b="0" i="0"/>
            <a:t> происходит до начала общего этапа зачисления (если не </a:t>
          </a: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прошли</a:t>
          </a:r>
          <a:r>
            <a:rPr lang="ru-RU" sz="1800" b="0" i="0"/>
            <a:t>, то можете участвовать в основном конкурсе). </a:t>
          </a:r>
          <a:endParaRPr lang="ru-RU" sz="1800" b="0" i="0"/>
        </a:p>
      </dgm:t>
    </dgm:pt>
    <dgm:pt modelId="{C52329F0-8B80-43E5-B4FE-942117BCE664}" type="parTrans" cxnId="{B263C55D-CB09-432A-B290-27AD45470FE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5AA24C5-03DC-49E4-8C67-204BA588A305}" type="sibTrans" cxnId="{B263C55D-CB09-432A-B290-27AD45470FE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2EAF1A-49DE-4ACA-9065-B288C19955EF}">
      <dgm:prSet phldrT="" custT="1"/>
      <dgm:spPr bwMode="auto"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Конкурс на места по квоте целевого приема обычно ниже, чем по основному конкурсу.</a:t>
          </a:r>
          <a:endParaRPr lang="ru-RU" sz="1800" b="0" i="0">
            <a:solidFill>
              <a:prstClr val="white"/>
            </a:solidFill>
            <a:latin typeface="The Hand"/>
            <a:ea typeface="+mn-ea"/>
            <a:cs typeface="+mn-cs"/>
          </a:endParaRPr>
        </a:p>
      </dgm:t>
    </dgm:pt>
    <dgm:pt modelId="{01D1783E-4BCA-4020-95BA-3CDC6A85A2F3}" type="parTrans" cxnId="{0D8B26D9-E406-497A-8C09-64FAA4F7D1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31C4F9-AA48-4DB0-96DF-00294821983E}" type="sibTrans" cxnId="{0D8B26D9-E406-497A-8C09-64FAA4F7D1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CB3140-7188-4F56-8D03-DE0188634755}" type="pres">
      <dgm:prSet presAssocID="{813DEB1A-6712-4973-BA7C-F8D984C9E98C}" presName="linear" presStyleCnt="0">
        <dgm:presLayoutVars>
          <dgm:animLvl val="lvl"/>
          <dgm:resizeHandles val="exact"/>
        </dgm:presLayoutVars>
      </dgm:prSet>
      <dgm:spPr bwMode="auto"/>
    </dgm:pt>
    <dgm:pt modelId="{51F530FE-1701-4907-977D-3E987339CA2B}" type="pres">
      <dgm:prSet presAssocID="{7F914CE0-6F25-419C-9D85-7ED2D334533E}" presName="parentText" presStyleLbl="node1" presStyleIdx="0" presStyleCnt="4">
        <dgm:presLayoutVars>
          <dgm:chMax val="0"/>
          <dgm:bulletEnabled val="1"/>
        </dgm:presLayoutVars>
      </dgm:prSet>
      <dgm:spPr bwMode="auto"/>
    </dgm:pt>
    <dgm:pt modelId="{F9933FB0-2B83-4599-BE72-2E9B44618BFD}" type="pres">
      <dgm:prSet presAssocID="{D6AC0594-8E27-401E-B3AA-FAD66A2AB8A2}" presName="spacer" presStyleCnt="0"/>
      <dgm:spPr bwMode="auto"/>
    </dgm:pt>
    <dgm:pt modelId="{57396352-3566-47AC-BAD3-21C81462DBA9}" type="pres">
      <dgm:prSet presAssocID="{FBBF77E1-0DBB-4179-A5AF-248442F9FE72}" presName="parentText" presStyleLbl="node1" presStyleIdx="1" presStyleCnt="4">
        <dgm:presLayoutVars>
          <dgm:chMax val="0"/>
          <dgm:bulletEnabled val="1"/>
        </dgm:presLayoutVars>
      </dgm:prSet>
      <dgm:spPr bwMode="auto">
        <a:xfrm>
          <a:off x="0" y="1332104"/>
          <a:ext cx="6713552" cy="701561"/>
        </a:xfrm>
        <a:prstGeom prst="roundRect">
          <a:avLst>
            <a:gd name="adj" fmla="val 16667"/>
          </a:avLst>
        </a:prstGeom>
      </dgm:spPr>
    </dgm:pt>
    <dgm:pt modelId="{7A21D5B5-28D2-4AD6-B111-551C10E9CE48}" type="pres">
      <dgm:prSet presAssocID="{B524FD30-422F-4453-90F0-B870B31CEB12}" presName="spacer" presStyleCnt="0"/>
      <dgm:spPr bwMode="auto"/>
    </dgm:pt>
    <dgm:pt modelId="{7D734425-4017-4DF5-9328-B545637AB188}" type="pres">
      <dgm:prSet presAssocID="{A9ADF5E0-6528-45B3-84EF-1BFB956F688F}" presName="parentText" presStyleLbl="node1" presStyleIdx="2" presStyleCnt="4">
        <dgm:presLayoutVars>
          <dgm:chMax val="0"/>
          <dgm:bulletEnabled val="1"/>
        </dgm:presLayoutVars>
      </dgm:prSet>
      <dgm:spPr bwMode="auto">
        <a:xfrm>
          <a:off x="0" y="2094146"/>
          <a:ext cx="6713552" cy="942722"/>
        </a:xfrm>
        <a:prstGeom prst="roundRect">
          <a:avLst>
            <a:gd name="adj" fmla="val 16667"/>
          </a:avLst>
        </a:prstGeom>
      </dgm:spPr>
    </dgm:pt>
    <dgm:pt modelId="{4CCDE9CA-0287-41F7-8C71-CD1653C5D4A9}" type="pres">
      <dgm:prSet presAssocID="{F5AA24C5-03DC-49E4-8C67-204BA588A305}" presName="spacer" presStyleCnt="0"/>
      <dgm:spPr bwMode="auto"/>
    </dgm:pt>
    <dgm:pt modelId="{03A6DBBC-AA6D-4264-A3D6-E922527653C8}" type="pres">
      <dgm:prSet presAssocID="{7B2EAF1A-49DE-4ACA-9065-B288C19955EF}" presName="parentText" presStyleLbl="node1" presStyleIdx="3" presStyleCnt="4">
        <dgm:presLayoutVars>
          <dgm:chMax val="0"/>
          <dgm:bulletEnabled val="1"/>
        </dgm:presLayoutVars>
      </dgm:prSet>
      <dgm:spPr bwMode="auto">
        <a:xfrm>
          <a:off x="0" y="3163481"/>
          <a:ext cx="6713552" cy="935415"/>
        </a:xfrm>
        <a:prstGeom prst="roundRect">
          <a:avLst>
            <a:gd name="adj" fmla="val 16667"/>
          </a:avLst>
        </a:prstGeom>
      </dgm:spPr>
    </dgm:pt>
  </dgm:ptLst>
  <dgm:cxnLst>
    <dgm:cxn modelId="{B263C55D-CB09-432A-B290-27AD45470FEA}" srcId="{813DEB1A-6712-4973-BA7C-F8D984C9E98C}" destId="{A9ADF5E0-6528-45B3-84EF-1BFB956F688F}" srcOrd="2" destOrd="0" parTransId="{C52329F0-8B80-43E5-B4FE-942117BCE664}" sibTransId="{F5AA24C5-03DC-49E4-8C67-204BA588A305}"/>
    <dgm:cxn modelId="{BBC1B76E-3D49-4368-B1FF-B5D633F89A91}" type="presOf" srcId="{7B2EAF1A-49DE-4ACA-9065-B288C19955EF}" destId="{03A6DBBC-AA6D-4264-A3D6-E922527653C8}" srcOrd="0" destOrd="0" presId="urn:microsoft.com/office/officeart/2005/8/layout/vList2"/>
    <dgm:cxn modelId="{5DDDFE51-7AB4-4EDA-AF04-58A5651B4A8F}" type="presOf" srcId="{813DEB1A-6712-4973-BA7C-F8D984C9E98C}" destId="{ACCB3140-7188-4F56-8D03-DE0188634755}" srcOrd="0" destOrd="0" presId="urn:microsoft.com/office/officeart/2005/8/layout/vList2"/>
    <dgm:cxn modelId="{226879AE-9EB4-4E0B-A7DF-5999EF0BD0C3}" srcId="{813DEB1A-6712-4973-BA7C-F8D984C9E98C}" destId="{FBBF77E1-0DBB-4179-A5AF-248442F9FE72}" srcOrd="1" destOrd="0" parTransId="{2C8FAAF9-659B-43C0-9C21-3334EA9AC9E5}" sibTransId="{B524FD30-422F-4453-90F0-B870B31CEB12}"/>
    <dgm:cxn modelId="{D33DAFC6-B6A4-4157-A4C3-2837CA10BAEB}" type="presOf" srcId="{7F914CE0-6F25-419C-9D85-7ED2D334533E}" destId="{51F530FE-1701-4907-977D-3E987339CA2B}" srcOrd="0" destOrd="0" presId="urn:microsoft.com/office/officeart/2005/8/layout/vList2"/>
    <dgm:cxn modelId="{C0D0C1D3-BFF0-4812-8923-438E0F028FD4}" type="presOf" srcId="{A9ADF5E0-6528-45B3-84EF-1BFB956F688F}" destId="{7D734425-4017-4DF5-9328-B545637AB188}" srcOrd="0" destOrd="0" presId="urn:microsoft.com/office/officeart/2005/8/layout/vList2"/>
    <dgm:cxn modelId="{0D8B26D9-E406-497A-8C09-64FAA4F7D1A7}" srcId="{813DEB1A-6712-4973-BA7C-F8D984C9E98C}" destId="{7B2EAF1A-49DE-4ACA-9065-B288C19955EF}" srcOrd="3" destOrd="0" parTransId="{01D1783E-4BCA-4020-95BA-3CDC6A85A2F3}" sibTransId="{0E31C4F9-AA48-4DB0-96DF-00294821983E}"/>
    <dgm:cxn modelId="{080A65DA-3988-4D33-9C89-00580A35F16C}" srcId="{813DEB1A-6712-4973-BA7C-F8D984C9E98C}" destId="{7F914CE0-6F25-419C-9D85-7ED2D334533E}" srcOrd="0" destOrd="0" parTransId="{3E28DC34-6AC0-421F-9F51-4EA209E1076C}" sibTransId="{D6AC0594-8E27-401E-B3AA-FAD66A2AB8A2}"/>
    <dgm:cxn modelId="{E45DF1ED-4A83-4564-8339-6B49DF862A55}" type="presOf" srcId="{FBBF77E1-0DBB-4179-A5AF-248442F9FE72}" destId="{57396352-3566-47AC-BAD3-21C81462DBA9}" srcOrd="0" destOrd="0" presId="urn:microsoft.com/office/officeart/2005/8/layout/vList2"/>
    <dgm:cxn modelId="{6B2FE461-FACC-493D-A45F-2E7C855B5A5B}" type="presParOf" srcId="{ACCB3140-7188-4F56-8D03-DE0188634755}" destId="{51F530FE-1701-4907-977D-3E987339CA2B}" srcOrd="0" destOrd="0" presId="urn:microsoft.com/office/officeart/2005/8/layout/vList2"/>
    <dgm:cxn modelId="{CF404C92-CAA3-49FF-8DEA-572CDC8F9E91}" type="presParOf" srcId="{ACCB3140-7188-4F56-8D03-DE0188634755}" destId="{F9933FB0-2B83-4599-BE72-2E9B44618BFD}" srcOrd="1" destOrd="0" presId="urn:microsoft.com/office/officeart/2005/8/layout/vList2"/>
    <dgm:cxn modelId="{DD7ED94F-4189-4FFD-8DEE-1D16021E92C2}" type="presParOf" srcId="{ACCB3140-7188-4F56-8D03-DE0188634755}" destId="{57396352-3566-47AC-BAD3-21C81462DBA9}" srcOrd="2" destOrd="0" presId="urn:microsoft.com/office/officeart/2005/8/layout/vList2"/>
    <dgm:cxn modelId="{039E04DD-046E-4432-8C42-1129583E3A88}" type="presParOf" srcId="{ACCB3140-7188-4F56-8D03-DE0188634755}" destId="{7A21D5B5-28D2-4AD6-B111-551C10E9CE48}" srcOrd="3" destOrd="0" presId="urn:microsoft.com/office/officeart/2005/8/layout/vList2"/>
    <dgm:cxn modelId="{9B6956E8-F1E0-45F9-AE98-7C2DE1F1B102}" type="presParOf" srcId="{ACCB3140-7188-4F56-8D03-DE0188634755}" destId="{7D734425-4017-4DF5-9328-B545637AB188}" srcOrd="4" destOrd="0" presId="urn:microsoft.com/office/officeart/2005/8/layout/vList2"/>
    <dgm:cxn modelId="{90E4911E-F2C1-4F39-8611-FB5CC283DE7C}" type="presParOf" srcId="{ACCB3140-7188-4F56-8D03-DE0188634755}" destId="{4CCDE9CA-0287-41F7-8C71-CD1653C5D4A9}" srcOrd="5" destOrd="0" presId="urn:microsoft.com/office/officeart/2005/8/layout/vList2"/>
    <dgm:cxn modelId="{7BAD2800-DD8F-4EDB-81FC-52F084FCCC55}" type="presParOf" srcId="{ACCB3140-7188-4F56-8D03-DE0188634755}" destId="{03A6DBBC-AA6D-4264-A3D6-E922527653C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29915003" name=""/>
      <dsp:cNvGrpSpPr/>
    </dsp:nvGrpSpPr>
    <dsp:grpSpPr bwMode="auto">
      <a:xfrm>
        <a:off x="0" y="0"/>
        <a:ext cx="6713552" cy="4119172"/>
        <a:chOff x="0" y="0"/>
        <a:chExt cx="6713552" cy="4119172"/>
      </a:xfrm>
    </dsp:grpSpPr>
    <dsp:sp modelId="{51F530FE-1701-4907-977D-3E987339CA2B}">
      <dsp:nvSpPr>
        <dsp:cNvPr id="0" name=""/>
        <dsp:cNvSpPr/>
      </dsp:nvSpPr>
      <dsp:spPr bwMode="auto">
        <a:xfrm>
          <a:off x="0" y="20276"/>
          <a:ext cx="6713552" cy="935415"/>
        </a:xfrm>
        <a:prstGeom prst="roundRect">
          <a:avLst>
            <a:gd name="adj" fmla="val 16667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900" b="0" i="0"/>
            <a:t>Бесплатное образование.</a:t>
          </a:r>
          <a:endParaRPr/>
        </a:p>
      </dsp:txBody>
      <dsp:txXfrm>
        <a:off x="45663" y="65939"/>
        <a:ext cx="6622226" cy="844089"/>
      </dsp:txXfrm>
    </dsp:sp>
    <dsp:sp modelId="{57396352-3566-47AC-BAD3-21C81462DBA9}">
      <dsp:nvSpPr>
        <dsp:cNvPr id="0" name=""/>
        <dsp:cNvSpPr/>
      </dsp:nvSpPr>
      <dsp:spPr bwMode="auto">
        <a:xfrm>
          <a:off x="0" y="1068011"/>
          <a:ext cx="6713552" cy="935415"/>
        </a:xfrm>
        <a:prstGeom prst="roundRect">
          <a:avLst>
            <a:gd name="adj" fmla="val 16667"/>
          </a:avLst>
        </a:prstGeom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0" i="0"/>
            <a:t>Гарантировано </a:t>
          </a: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трудоустройство</a:t>
          </a:r>
          <a:r>
            <a:rPr lang="ru-RU" sz="1800" b="0" i="0"/>
            <a:t> после окончания вуза. </a:t>
          </a:r>
          <a:endParaRPr lang="ru-RU" sz="1800" b="0" i="0"/>
        </a:p>
      </dsp:txBody>
      <dsp:txXfrm>
        <a:off x="45663" y="1113674"/>
        <a:ext cx="6622226" cy="844089"/>
      </dsp:txXfrm>
    </dsp:sp>
    <dsp:sp modelId="{7D734425-4017-4DF5-9328-B545637AB188}">
      <dsp:nvSpPr>
        <dsp:cNvPr id="0" name=""/>
        <dsp:cNvSpPr/>
      </dsp:nvSpPr>
      <dsp:spPr bwMode="auto">
        <a:xfrm>
          <a:off x="0" y="2115746"/>
          <a:ext cx="6713552" cy="935415"/>
        </a:xfrm>
        <a:prstGeom prst="roundRect">
          <a:avLst>
            <a:gd name="adj" fmla="val 16667"/>
          </a:avLst>
        </a:prstGeom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Зачисление</a:t>
          </a:r>
          <a:r>
            <a:rPr lang="ru-RU" sz="1800" b="0" i="0"/>
            <a:t> происходит до начала общего этапа зачисления (если не </a:t>
          </a: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прошли</a:t>
          </a:r>
          <a:r>
            <a:rPr lang="ru-RU" sz="1800" b="0" i="0"/>
            <a:t>, то можете участвовать в основном конкурсе). </a:t>
          </a:r>
          <a:endParaRPr lang="ru-RU" sz="1800" b="0" i="0"/>
        </a:p>
      </dsp:txBody>
      <dsp:txXfrm>
        <a:off x="45663" y="2161409"/>
        <a:ext cx="6622226" cy="844089"/>
      </dsp:txXfrm>
    </dsp:sp>
    <dsp:sp modelId="{03A6DBBC-AA6D-4264-A3D6-E922527653C8}">
      <dsp:nvSpPr>
        <dsp:cNvPr id="0" name=""/>
        <dsp:cNvSpPr/>
      </dsp:nvSpPr>
      <dsp:spPr bwMode="auto">
        <a:xfrm>
          <a:off x="0" y="3163481"/>
          <a:ext cx="6713552" cy="935415"/>
        </a:xfrm>
        <a:prstGeom prst="roundRect">
          <a:avLst>
            <a:gd name="adj" fmla="val 16667"/>
          </a:avLst>
        </a:prstGeom>
        <a:solidFill>
          <a:srgbClr val="09963B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800" b="0" i="0">
              <a:solidFill>
                <a:prstClr val="white"/>
              </a:solidFill>
              <a:latin typeface="The Hand"/>
              <a:ea typeface="+mn-ea"/>
              <a:cs typeface="+mn-cs"/>
            </a:rPr>
            <a:t>Конкурс на места по квоте целевого приема обычно ниже, чем по основному конкурсу.</a:t>
          </a:r>
          <a:endParaRPr lang="ru-RU" sz="1800" b="0" i="0">
            <a:solidFill>
              <a:prstClr val="white"/>
            </a:solidFill>
            <a:latin typeface="The Hand"/>
            <a:ea typeface="+mn-ea"/>
            <a:cs typeface="+mn-cs"/>
          </a:endParaRPr>
        </a:p>
      </dsp:txBody>
      <dsp:txXfrm>
        <a:off x="45663" y="3209144"/>
        <a:ext cx="6622226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0000"/>
      <dgm:constr type="w" for="ch" forName="childText" refType="w"/>
      <dgm:constr type="h" for="ch" forName="childText" refType="primFontSz" refFor="ch" refForName="parentText" fact="0.460000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0000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00000"/>
          <dgm:constr type="bMarg" refType="primFontSz" fact="0.300000"/>
          <dgm:constr type="lMarg" refType="primFontSz" fact="0.300000"/>
          <dgm:constr type="rMarg" refType="primFontSz" fact="0.300000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00000"/>
              <dgm:constr type="bMarg" refType="primFontSz" fact="0.100000"/>
              <dgm:constr type="lMarg" refType="w" fact="0.090000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/>
          <p:cNvSpPr/>
          <p:nvPr/>
        </p:nvSpPr>
        <p:spPr bwMode="auto"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stroke="1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fill="norm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 bwMode="auto">
          <a:xfrm>
            <a:off x="838198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stroke="1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fill="norm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7" name="Rectangle 6" descr="Tag=AccentColor&#10;Flavor=Light&#10;Target=FillAndLine"/>
          <p:cNvSpPr/>
          <p:nvPr/>
        </p:nvSpPr>
        <p:spPr bwMode="auto"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stroke="1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fill="norm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929384"/>
            <a:ext cx="5181600" cy="425196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929384"/>
            <a:ext cx="5181600" cy="425196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9" name="Rectangle 8" descr="Tag=AccentColor&#10;Flavor=Light&#10;Target=FillAndLine"/>
          <p:cNvSpPr/>
          <p:nvPr/>
        </p:nvSpPr>
        <p:spPr bwMode="auto">
          <a:xfrm>
            <a:off x="838198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stroke="1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fill="norm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926080"/>
            <a:ext cx="5157787" cy="326440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926080"/>
            <a:ext cx="5183188" cy="326440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11" name="Rectangle 10" descr="Tag=AccentColor&#10;Flavor=Light&#10;Target=FillAndLine"/>
          <p:cNvSpPr/>
          <p:nvPr/>
        </p:nvSpPr>
        <p:spPr bwMode="auto">
          <a:xfrm>
            <a:off x="838198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stroke="1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fill="norm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6" name="Rectangle 6" descr="Tag=AccentColor&#10;Flavor=Light&#10;Target=FillAndLine"/>
          <p:cNvSpPr/>
          <p:nvPr/>
        </p:nvSpPr>
        <p:spPr bwMode="auto"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stroke="1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fill="norm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 bwMode="auto"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stroke="1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fill="norm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  <p:sp>
        <p:nvSpPr>
          <p:cNvPr id="8" name="Rectangle 6" descr="Tag=AccentColor&#10;Flavor=Light&#10;Target=FillAndLine"/>
          <p:cNvSpPr/>
          <p:nvPr/>
        </p:nvSpPr>
        <p:spPr bwMode="auto"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stroke="1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fill="norm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345051-2045-45DA-935E-2E3CA1A69ADC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CD31F4-64FA-4BA0-9498-67783267A8C8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100000"/>
        </a:lnSpc>
        <a:spcBef>
          <a:spcPts val="0"/>
        </a:spcBef>
        <a:buNone/>
        <a:defRPr sz="4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10000"/>
        </a:lnSpc>
        <a:spcBef>
          <a:spcPts val="100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10000"/>
        </a:lnSpc>
        <a:spcBef>
          <a:spcPts val="5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1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1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1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emf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ok@severavtodor.ru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638882" y="3577456"/>
            <a:ext cx="1090964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0000">
                <a:latin typeface="+mj-lt"/>
                <a:ea typeface="+mj-ea"/>
                <a:cs typeface="+mj-cs"/>
              </a:rPr>
              <a:t>СЕВЕРАВТОДОР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/>
              <a:t>объявляет</a:t>
            </a:r>
            <a:r>
              <a:rPr lang="en-US" sz="2400" b="1"/>
              <a:t> </a:t>
            </a:r>
            <a:r>
              <a:rPr lang="en-US" sz="2400" b="1"/>
              <a:t>конкурс</a:t>
            </a:r>
            <a:r>
              <a:rPr lang="en-US" sz="2400" b="1"/>
              <a:t> </a:t>
            </a:r>
            <a:r>
              <a:rPr lang="en-US" sz="2400" b="1"/>
              <a:t>на</a:t>
            </a:r>
            <a:r>
              <a:rPr lang="en-US" sz="2400" b="1"/>
              <a:t> </a:t>
            </a:r>
            <a:r>
              <a:rPr lang="en-US" sz="2400" b="1"/>
              <a:t>заключение</a:t>
            </a:r>
            <a:r>
              <a:rPr lang="en-US" sz="2400" b="1"/>
              <a:t> </a:t>
            </a:r>
            <a:r>
              <a:rPr lang="en-US" sz="2400" b="1"/>
              <a:t>договоров</a:t>
            </a:r>
            <a:r>
              <a:rPr lang="en-US" sz="2400" b="1"/>
              <a:t> о </a:t>
            </a:r>
            <a:r>
              <a:rPr lang="en-US" sz="2400" b="1"/>
              <a:t>целевом</a:t>
            </a:r>
            <a:r>
              <a:rPr lang="en-US" sz="2400" b="1"/>
              <a:t> </a:t>
            </a:r>
            <a:r>
              <a:rPr lang="en-US" sz="2400" b="1"/>
              <a:t>обучении</a:t>
            </a:r>
            <a:r>
              <a:rPr lang="en-US" sz="2400" b="1"/>
              <a:t> в </a:t>
            </a:r>
            <a:r>
              <a:rPr lang="en-US" sz="2400" b="1"/>
              <a:t>лучших</a:t>
            </a:r>
            <a:r>
              <a:rPr lang="en-US" sz="2400" b="1"/>
              <a:t> </a:t>
            </a:r>
            <a:r>
              <a:rPr lang="en-US" sz="2400" b="1"/>
              <a:t>дорожно-строительных</a:t>
            </a:r>
            <a:r>
              <a:rPr lang="en-US" sz="2400" b="1"/>
              <a:t> </a:t>
            </a:r>
            <a:r>
              <a:rPr lang="en-US" sz="2400" b="1"/>
              <a:t>вузах</a:t>
            </a:r>
            <a:r>
              <a:rPr lang="en-US" sz="2400" b="1"/>
              <a:t> </a:t>
            </a:r>
            <a:r>
              <a:rPr lang="en-US" sz="2400" b="1"/>
              <a:t>страны</a:t>
            </a:r>
            <a:endParaRPr lang="en-US" sz="2400" b="1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48372" y="591670"/>
            <a:ext cx="3090660" cy="2688873"/>
          </a:xfrm>
          <a:prstGeom prst="rect">
            <a:avLst/>
          </a:prstGeom>
        </p:spPr>
      </p:pic>
      <p:sp>
        <p:nvSpPr>
          <p:cNvPr id="100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stroke="1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fill="norm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Date Placeholder 26"/>
          <p:cNvSpPr txBox="1"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Footer Placeholder 27"/>
          <p:cNvSpPr txBox="1"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Slide Number Placeholder 28"/>
          <p:cNvSpPr txBox="1"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406483" y="187326"/>
          <a:ext cx="10583464" cy="6032500"/>
        </p:xfrm>
        <a:graphic>
          <a:graphicData uri="http://schemas.openxmlformats.org/presentationml/2006/ole">
            <p:oleObj name="oleObj" r:id="rId4" imgW="13389610" imgH="7622540" progId="CorelDraw.Graphic.23">
              <p:embed/>
              <p:pic>
                <p:nvPicPr>
                  <p:cNvPr id="0" name=""/>
                  <p:cNvPicPr/>
                  <p:nvPr/>
                </p:nvPicPr>
                <p:blipFill>
                  <a:blip r:embed="rId3"/>
                  <a:stretch/>
                </p:blipFill>
                <p:spPr bwMode="auto">
                  <a:xfrm>
                    <a:off x="406483" y="187326"/>
                    <a:ext cx="10583464" cy="6032500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708" y="709466"/>
            <a:ext cx="1201658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838198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stroke="1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fill="norm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6" name="Rectangle 25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40080" y="325368"/>
            <a:ext cx="4493269" cy="8213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5100">
                <a:solidFill>
                  <a:schemeClr val="accent3">
                    <a:lumMod val="75000"/>
                  </a:schemeClr>
                </a:solidFill>
              </a:rPr>
              <a:t>Деятельность</a:t>
            </a:r>
            <a:endParaRPr lang="en-US" sz="51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stroke="1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fill="norm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0C49D"/>
          </a:solidFill>
          <a:ln w="38100" cap="rnd">
            <a:solidFill>
              <a:srgbClr val="40C49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40080" y="2700999"/>
            <a:ext cx="4368602" cy="349256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000"/>
              <a:t>С </a:t>
            </a:r>
            <a:r>
              <a:rPr lang="en-US" sz="2000"/>
              <a:t>июля</a:t>
            </a:r>
            <a:r>
              <a:rPr lang="en-US" sz="2000"/>
              <a:t> </a:t>
            </a:r>
            <a:r>
              <a:rPr lang="en-US" sz="2000" b="1"/>
              <a:t>1987</a:t>
            </a:r>
            <a:r>
              <a:rPr lang="en-US" sz="2000"/>
              <a:t> </a:t>
            </a:r>
            <a:r>
              <a:rPr lang="en-US" sz="2000"/>
              <a:t>года</a:t>
            </a:r>
            <a:r>
              <a:rPr lang="en-US" sz="2000"/>
              <a:t> АО «ГК «Северавтодор» </a:t>
            </a:r>
            <a:r>
              <a:rPr lang="en-US" sz="2000"/>
              <a:t>является</a:t>
            </a:r>
            <a:r>
              <a:rPr lang="en-US" sz="2000"/>
              <a:t> </a:t>
            </a:r>
            <a:r>
              <a:rPr lang="en-US" sz="2000"/>
              <a:t>крупнейшим</a:t>
            </a:r>
            <a:r>
              <a:rPr lang="en-US" sz="2000"/>
              <a:t> </a:t>
            </a:r>
            <a:r>
              <a:rPr lang="en-US" sz="2000"/>
              <a:t>предприятием</a:t>
            </a:r>
            <a:r>
              <a:rPr lang="en-US" sz="2000"/>
              <a:t> </a:t>
            </a:r>
            <a:r>
              <a:rPr lang="en-US" sz="2000"/>
              <a:t>на</a:t>
            </a:r>
            <a:r>
              <a:rPr lang="en-US" sz="2000"/>
              <a:t> </a:t>
            </a:r>
            <a:r>
              <a:rPr lang="en-US" sz="2000"/>
              <a:t>рынке</a:t>
            </a:r>
            <a:r>
              <a:rPr lang="en-US" sz="2000"/>
              <a:t> дорожного хозяйства </a:t>
            </a:r>
            <a:r>
              <a:rPr lang="en-US" sz="2000"/>
              <a:t>Ханты-Мансийского</a:t>
            </a:r>
            <a:r>
              <a:rPr lang="en-US" sz="2000"/>
              <a:t> </a:t>
            </a:r>
            <a:r>
              <a:rPr lang="en-US" sz="2000"/>
              <a:t>автономного</a:t>
            </a:r>
            <a:r>
              <a:rPr lang="en-US" sz="2000"/>
              <a:t> </a:t>
            </a:r>
            <a:r>
              <a:rPr lang="en-US" sz="2000"/>
              <a:t>округа</a:t>
            </a:r>
            <a:r>
              <a:rPr lang="en-US" sz="2000"/>
              <a:t> – Югры</a:t>
            </a:r>
            <a:r>
              <a:rPr lang="ru-RU" sz="2000"/>
              <a:t>.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en-US" sz="2000"/>
              <a:t>Компания </a:t>
            </a:r>
            <a:r>
              <a:rPr lang="en-US" sz="2000"/>
              <a:t>выполняет</a:t>
            </a:r>
            <a:r>
              <a:rPr lang="en-US" sz="2000"/>
              <a:t> работы по </a:t>
            </a:r>
            <a:r>
              <a:rPr lang="en-US" sz="2000"/>
              <a:t>содержанию</a:t>
            </a:r>
            <a:r>
              <a:rPr lang="en-US" sz="2000"/>
              <a:t> </a:t>
            </a:r>
            <a:r>
              <a:rPr lang="en-US" sz="2000"/>
              <a:t>федеральных</a:t>
            </a:r>
            <a:r>
              <a:rPr lang="en-US" sz="2000"/>
              <a:t>, </a:t>
            </a:r>
            <a:r>
              <a:rPr lang="en-US" sz="2000"/>
              <a:t>региональных</a:t>
            </a:r>
            <a:r>
              <a:rPr lang="en-US" sz="2000"/>
              <a:t>, </a:t>
            </a:r>
            <a:r>
              <a:rPr lang="en-US" sz="2000"/>
              <a:t>межмуниципальных</a:t>
            </a:r>
            <a:r>
              <a:rPr lang="en-US" sz="2000"/>
              <a:t> и </a:t>
            </a:r>
            <a:r>
              <a:rPr lang="en-US" sz="2000"/>
              <a:t>муниципальных</a:t>
            </a:r>
            <a:r>
              <a:rPr lang="en-US" sz="2000"/>
              <a:t> </a:t>
            </a:r>
            <a:r>
              <a:rPr lang="en-US" sz="2000"/>
              <a:t>автомобильных</a:t>
            </a:r>
            <a:r>
              <a:rPr lang="en-US" sz="2000"/>
              <a:t> </a:t>
            </a:r>
            <a:r>
              <a:rPr lang="en-US" sz="2000"/>
              <a:t>дорог</a:t>
            </a:r>
            <a:r>
              <a:rPr lang="en-US" sz="2000"/>
              <a:t> и </a:t>
            </a:r>
            <a:r>
              <a:rPr lang="en-US" sz="2000"/>
              <a:t>сооружений</a:t>
            </a:r>
            <a:r>
              <a:rPr lang="en-US" sz="2000"/>
              <a:t> </a:t>
            </a:r>
            <a:r>
              <a:rPr lang="en-US" sz="2000"/>
              <a:t>на</a:t>
            </a:r>
            <a:r>
              <a:rPr lang="en-US" sz="2000"/>
              <a:t> </a:t>
            </a:r>
            <a:r>
              <a:rPr lang="en-US" sz="2000"/>
              <a:t>них</a:t>
            </a:r>
            <a:r>
              <a:rPr lang="en-US" sz="2000"/>
              <a:t>, </a:t>
            </a:r>
            <a:r>
              <a:rPr lang="en-US" sz="2000"/>
              <a:t>устройству</a:t>
            </a:r>
            <a:r>
              <a:rPr lang="en-US" sz="2000"/>
              <a:t> и </a:t>
            </a:r>
            <a:r>
              <a:rPr lang="en-US" sz="2000"/>
              <a:t>содержанию</a:t>
            </a:r>
            <a:r>
              <a:rPr lang="en-US" sz="2000"/>
              <a:t> </a:t>
            </a:r>
            <a:r>
              <a:rPr lang="en-US" sz="2000"/>
              <a:t>зимних</a:t>
            </a:r>
            <a:r>
              <a:rPr lang="en-US" sz="2000"/>
              <a:t> </a:t>
            </a:r>
            <a:r>
              <a:rPr lang="en-US" sz="2000"/>
              <a:t>автомобильных</a:t>
            </a:r>
            <a:r>
              <a:rPr lang="en-US" sz="2000"/>
              <a:t> </a:t>
            </a:r>
            <a:r>
              <a:rPr lang="en-US" sz="2000"/>
              <a:t>дорог</a:t>
            </a:r>
            <a:r>
              <a:rPr lang="en-US" sz="2000"/>
              <a:t> и </a:t>
            </a:r>
            <a:r>
              <a:rPr lang="en-US" sz="2000"/>
              <a:t>ледовых</a:t>
            </a:r>
            <a:r>
              <a:rPr lang="en-US" sz="2000"/>
              <a:t> </a:t>
            </a:r>
            <a:r>
              <a:rPr lang="en-US" sz="2000"/>
              <a:t>переправ</a:t>
            </a:r>
            <a:r>
              <a:rPr lang="en-US" sz="2000"/>
              <a:t>, </a:t>
            </a:r>
            <a:r>
              <a:rPr lang="en-US" sz="2000"/>
              <a:t>строительству</a:t>
            </a:r>
            <a:r>
              <a:rPr lang="en-US" sz="2000"/>
              <a:t> и </a:t>
            </a:r>
            <a:r>
              <a:rPr lang="en-US" sz="2000"/>
              <a:t>реконструкции</a:t>
            </a:r>
            <a:r>
              <a:rPr lang="en-US" sz="2000"/>
              <a:t> </a:t>
            </a:r>
            <a:r>
              <a:rPr lang="en-US" sz="2000"/>
              <a:t>дорог</a:t>
            </a:r>
            <a:r>
              <a:rPr lang="ru-RU" sz="2000"/>
              <a:t>.</a:t>
            </a:r>
            <a:endParaRPr lang="en-US" sz="2000"/>
          </a:p>
          <a:p>
            <a:pPr>
              <a:lnSpc>
                <a:spcPct val="100000"/>
              </a:lnSpc>
              <a:defRPr/>
            </a:pPr>
            <a:r>
              <a:rPr lang="en-US" sz="2000"/>
              <a:t>Общая</a:t>
            </a:r>
            <a:r>
              <a:rPr lang="en-US" sz="2000"/>
              <a:t> </a:t>
            </a:r>
            <a:r>
              <a:rPr lang="en-US" sz="2000"/>
              <a:t>протяженность</a:t>
            </a:r>
            <a:r>
              <a:rPr lang="en-US" sz="2000"/>
              <a:t> </a:t>
            </a:r>
            <a:r>
              <a:rPr lang="en-US" sz="2000"/>
              <a:t>обслуживаемых</a:t>
            </a:r>
            <a:r>
              <a:rPr lang="en-US" sz="2000"/>
              <a:t> </a:t>
            </a:r>
            <a:r>
              <a:rPr lang="en-US" sz="2000"/>
              <a:t>автомобильных</a:t>
            </a:r>
            <a:r>
              <a:rPr lang="en-US" sz="2000"/>
              <a:t> </a:t>
            </a:r>
            <a:r>
              <a:rPr lang="en-US" sz="2000"/>
              <a:t>дорог</a:t>
            </a:r>
            <a:r>
              <a:rPr lang="en-US" sz="2000"/>
              <a:t> </a:t>
            </a:r>
            <a:r>
              <a:rPr lang="en-US" sz="2000"/>
              <a:t>составляет</a:t>
            </a:r>
            <a:r>
              <a:rPr lang="en-US" sz="2000"/>
              <a:t> </a:t>
            </a:r>
            <a:r>
              <a:rPr lang="en-US" sz="2000"/>
              <a:t>более</a:t>
            </a:r>
            <a:r>
              <a:rPr lang="en-US" sz="2000"/>
              <a:t> </a:t>
            </a:r>
            <a:r>
              <a:rPr lang="en-US" sz="2100" b="1"/>
              <a:t>3</a:t>
            </a:r>
            <a:r>
              <a:rPr lang="ru-RU" sz="2100" b="1"/>
              <a:t>296</a:t>
            </a:r>
            <a:r>
              <a:rPr lang="en-US" sz="2000"/>
              <a:t> </a:t>
            </a:r>
            <a:r>
              <a:rPr lang="en-US" sz="2000"/>
              <a:t>км</a:t>
            </a:r>
            <a:r>
              <a:rPr lang="en-US" sz="2000"/>
              <a:t>, </a:t>
            </a:r>
            <a:r>
              <a:rPr lang="en-US" sz="2000"/>
              <a:t>зимних</a:t>
            </a:r>
            <a:r>
              <a:rPr lang="en-US" sz="2000"/>
              <a:t> </a:t>
            </a:r>
            <a:r>
              <a:rPr lang="en-US" sz="2000"/>
              <a:t>автомобильных</a:t>
            </a:r>
            <a:r>
              <a:rPr lang="en-US" sz="2000"/>
              <a:t> </a:t>
            </a:r>
            <a:r>
              <a:rPr lang="en-US" sz="2000"/>
              <a:t>дорог</a:t>
            </a:r>
            <a:r>
              <a:rPr lang="en-US" sz="2000"/>
              <a:t> и </a:t>
            </a:r>
            <a:r>
              <a:rPr lang="en-US" sz="2000"/>
              <a:t>ледовых</a:t>
            </a:r>
            <a:r>
              <a:rPr lang="en-US" sz="2000"/>
              <a:t> </a:t>
            </a:r>
            <a:r>
              <a:rPr lang="en-US" sz="2000"/>
              <a:t>переправ</a:t>
            </a:r>
            <a:r>
              <a:rPr lang="en-US" sz="2000"/>
              <a:t> – </a:t>
            </a:r>
            <a:r>
              <a:rPr lang="en-US" sz="2100" b="1"/>
              <a:t>2</a:t>
            </a:r>
            <a:r>
              <a:rPr lang="ru-RU" sz="2100" b="1"/>
              <a:t>461</a:t>
            </a:r>
            <a:r>
              <a:rPr lang="ru-RU" sz="2000"/>
              <a:t> </a:t>
            </a:r>
            <a:r>
              <a:rPr lang="en-US" sz="2000"/>
              <a:t>км</a:t>
            </a:r>
            <a:r>
              <a:rPr lang="en-US" sz="2000"/>
              <a:t>. </a:t>
            </a:r>
            <a:endParaRPr/>
          </a:p>
          <a:p>
            <a:pPr indent="-228600">
              <a:lnSpc>
                <a:spcPct val="100000"/>
              </a:lnSpc>
              <a:buFont typeface="Arial"/>
              <a:buChar char="•"/>
              <a:defRPr/>
            </a:pPr>
            <a:endParaRPr lang="en-US" sz="1300"/>
          </a:p>
        </p:txBody>
      </p:sp>
      <p:pic>
        <p:nvPicPr>
          <p:cNvPr id="14" name="Рисунок 13" descr="Изображение выглядит как текст, грузовик, небо, дорога&#10;&#10;Автоматически созданное описание"/>
          <p:cNvPicPr>
            <a:picLocks noChangeAspect="1" noGrp="1"/>
          </p:cNvPicPr>
          <p:nvPr>
            <p:ph type="pic" idx="1"/>
          </p:nvPr>
        </p:nvPicPr>
        <p:blipFill>
          <a:blip r:embed="rId2"/>
          <a:srcRect l="30487" t="0" r="30486" b="0"/>
          <a:stretch/>
        </p:blipFill>
        <p:spPr bwMode="auto">
          <a:xfrm>
            <a:off x="5300471" y="521208"/>
            <a:ext cx="6053328" cy="543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76838" y="263330"/>
            <a:ext cx="4689446" cy="12289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>
                <a:solidFill>
                  <a:schemeClr val="accent3">
                    <a:lumMod val="75000"/>
                  </a:schemeClr>
                </a:solidFill>
              </a:rPr>
              <a:t>Производственные мощности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239202" y="1062844"/>
            <a:ext cx="5632929" cy="448228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70000" lnSpcReduction="6000"/>
          </a:bodyPr>
          <a:lstStyle/>
          <a:p>
            <a:pPr marL="0" indent="0">
              <a:buNone/>
              <a:defRPr/>
            </a:pPr>
            <a:r>
              <a:rPr lang="ru-RU" b="1" u="sng">
                <a:solidFill>
                  <a:schemeClr val="accent3">
                    <a:lumMod val="75000"/>
                  </a:schemeClr>
                </a:solidFill>
              </a:rPr>
              <a:t>СЕВЕРАВТОДОР в цифрах:</a:t>
            </a:r>
            <a:endParaRPr/>
          </a:p>
          <a:p>
            <a:pPr marL="0" indent="0">
              <a:buNone/>
              <a:defRPr/>
            </a:pPr>
            <a:r>
              <a:rPr lang="ru-RU" sz="5400" b="1">
                <a:solidFill>
                  <a:schemeClr val="accent3">
                    <a:lumMod val="75000"/>
                  </a:schemeClr>
                </a:solidFill>
              </a:rPr>
              <a:t>36</a:t>
            </a:r>
            <a:r>
              <a:rPr lang="ru-RU"/>
              <a:t> </a:t>
            </a:r>
            <a:r>
              <a:rPr lang="ru-RU" sz="2000"/>
              <a:t>лет опыта         </a:t>
            </a:r>
            <a:r>
              <a:rPr lang="ru-RU" sz="5400" b="1">
                <a:solidFill>
                  <a:schemeClr val="accent3">
                    <a:lumMod val="75000"/>
                  </a:schemeClr>
                </a:solidFill>
              </a:rPr>
              <a:t>1500</a:t>
            </a:r>
            <a:r>
              <a:rPr lang="ru-RU"/>
              <a:t> </a:t>
            </a:r>
            <a:r>
              <a:rPr lang="ru-RU" sz="2000"/>
              <a:t>сотрудников</a:t>
            </a:r>
            <a:endParaRPr/>
          </a:p>
          <a:p>
            <a:pPr marL="0" indent="0">
              <a:buNone/>
              <a:defRPr/>
            </a:pPr>
            <a:r>
              <a:rPr lang="ru-RU" sz="4100" b="1">
                <a:solidFill>
                  <a:srgbClr val="00B050"/>
                </a:solidFill>
              </a:rPr>
              <a:t>92 172</a:t>
            </a:r>
            <a:r>
              <a:rPr lang="ru-RU" sz="4100"/>
              <a:t> </a:t>
            </a:r>
            <a:r>
              <a:rPr lang="ru-RU" sz="2000"/>
              <a:t>рублей – средняя заработная плата за </a:t>
            </a:r>
            <a:r>
              <a:rPr lang="ru-RU" sz="2000" b="1"/>
              <a:t>2023</a:t>
            </a:r>
            <a:r>
              <a:rPr lang="ru-RU" sz="2000"/>
              <a:t> год</a:t>
            </a:r>
            <a:endParaRPr/>
          </a:p>
          <a:p>
            <a:pPr marL="0" indent="0">
              <a:buNone/>
              <a:defRPr/>
            </a:pPr>
            <a:r>
              <a:rPr lang="ru-RU" b="1" u="sng">
                <a:solidFill>
                  <a:schemeClr val="accent3">
                    <a:lumMod val="75000"/>
                  </a:schemeClr>
                </a:solidFill>
              </a:rPr>
              <a:t>26 дорожно-ремонтных пунктов</a:t>
            </a:r>
            <a:endParaRPr/>
          </a:p>
          <a:p>
            <a:pPr marL="0" indent="0">
              <a:buNone/>
              <a:defRPr/>
            </a:pPr>
            <a:r>
              <a:rPr lang="ru-RU" b="1" u="sng">
                <a:solidFill>
                  <a:schemeClr val="accent3">
                    <a:lumMod val="75000"/>
                  </a:schemeClr>
                </a:solidFill>
              </a:rPr>
              <a:t>1177 </a:t>
            </a:r>
            <a:r>
              <a:rPr lang="ru-RU" sz="2000"/>
              <a:t>транспортных средств, дорожно-строительных машин и механизмов</a:t>
            </a:r>
            <a:endParaRPr/>
          </a:p>
          <a:p>
            <a:pPr marL="0" indent="0">
              <a:buNone/>
              <a:defRPr/>
            </a:pPr>
            <a:r>
              <a:rPr lang="ru-RU" b="1" u="sng">
                <a:solidFill>
                  <a:schemeClr val="accent3">
                    <a:lumMod val="75000"/>
                  </a:schemeClr>
                </a:solidFill>
              </a:rPr>
              <a:t>19</a:t>
            </a:r>
            <a:r>
              <a:rPr lang="ru-RU" sz="2000"/>
              <a:t> асфальтобетонных заводов общей производительностью </a:t>
            </a:r>
            <a:r>
              <a:rPr lang="ru-RU" sz="2000" b="1"/>
              <a:t>1007</a:t>
            </a:r>
            <a:r>
              <a:rPr lang="ru-RU" sz="2000"/>
              <a:t> тонн в час или </a:t>
            </a:r>
            <a:r>
              <a:rPr lang="ru-RU" sz="2000" b="1"/>
              <a:t>1,715</a:t>
            </a:r>
            <a:r>
              <a:rPr lang="ru-RU" sz="2000"/>
              <a:t> млн тонн в сезон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27840" y="1744910"/>
            <a:ext cx="4035103" cy="38002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u="sng"/>
              <a:t>8</a:t>
            </a:r>
            <a:r>
              <a:rPr lang="ru-RU" u="sng"/>
              <a:t> филиалов: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Нижневартовск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Сургут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Нефтеюганск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Ханты-Мансийск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Урай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Нягань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Югорск</a:t>
            </a:r>
            <a:endParaRPr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ru-RU" u="sng"/>
              <a:t>Белоярский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endParaRPr lang="ru-RU" u="sng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752" y="6172572"/>
            <a:ext cx="1201658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6072" y="238539"/>
            <a:ext cx="11018520" cy="143441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5000"/>
              <a:t>Преимущества целевого обучения:</a:t>
            </a:r>
            <a:endParaRPr/>
          </a:p>
        </p:txBody>
      </p:sp>
      <p:sp>
        <p:nvSpPr>
          <p:cNvPr id="1033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stroke="1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fill="norm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41" t="0" r="1956" b="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  <p:graphicFrame>
        <p:nvGraphicFramePr>
          <p:cNvPr id="5" name="Объект 2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572493" y="2071316"/>
          <a:ext cx="6713552" cy="4119172"/>
          <a:chOff x="0" y="0"/>
          <a:ch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 bwMode="auto">
          <a:xfrm>
            <a:off x="5114923" y="390565"/>
            <a:ext cx="6134101" cy="58054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>
                <a:solidFill>
                  <a:srgbClr val="009900"/>
                </a:solidFill>
              </a:rPr>
              <a:t> Сибирский государственный автомобильно-дорожный университет (</a:t>
            </a:r>
            <a:r>
              <a:rPr lang="ru-RU" sz="1400" b="1">
                <a:solidFill>
                  <a:srgbClr val="009900"/>
                </a:solidFill>
              </a:rPr>
              <a:t>СибАДИ</a:t>
            </a:r>
            <a:r>
              <a:rPr lang="ru-RU" sz="1400" b="1">
                <a:solidFill>
                  <a:srgbClr val="009900"/>
                </a:solidFill>
              </a:rPr>
              <a:t>, г. Омск)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Bahnschrift"/>
              </a:rPr>
              <a:t>Бакалавриат</a:t>
            </a:r>
            <a:r>
              <a:rPr lang="ru-RU" sz="1400">
                <a:latin typeface="Bahnschrift"/>
              </a:rPr>
              <a:t> - 08.03.01 «Строительство» профиль «Автомобильные дороги». </a:t>
            </a:r>
            <a:endParaRPr/>
          </a:p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Bahnschrift"/>
              </a:rPr>
              <a:t> Специалитет - 08.05.01 «Строительство уникальных зданий и сооружений» специализация «Строительство автомагистралей, аэродромов и специальных сооружений».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 b="1">
                <a:solidFill>
                  <a:srgbClr val="009900"/>
                </a:solidFill>
                <a:latin typeface="Bahnschrift"/>
              </a:rPr>
              <a:t>Томский государственный архитектурно-строительный университет (ТГАСУ, г. Томск)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marL="0" algn="just" defTabSz="3600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Bahnschrift"/>
              </a:rPr>
              <a:t>Бакалавриат «Строительство» (08.03.01), программа подготовки «Автомобильные дороги», «Автодорожные мосты и тоннели», «Инженерно-сметная деятельность в строительстве». </a:t>
            </a:r>
            <a:endParaRPr/>
          </a:p>
          <a:p>
            <a:pPr marL="0" algn="just" defTabSz="3600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Bahnschrift"/>
              </a:rPr>
              <a:t>Специалитет - «Строительство уникальных зданий и сооружений» (08.05.01), специальность «Строительство автомагистралей, аэродромов и специальных сооружений»</a:t>
            </a:r>
            <a:endParaRPr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400" b="1">
              <a:solidFill>
                <a:srgbClr val="009900"/>
              </a:solidFill>
              <a:latin typeface="Bahnschrift"/>
            </a:endParaRPr>
          </a:p>
          <a:p>
            <a:pPr algn="just" defTabSz="360000">
              <a:lnSpc>
                <a:spcPct val="120000"/>
              </a:lnSpc>
              <a:defRPr/>
            </a:pPr>
            <a:endParaRPr lang="ru-RU" sz="1400"/>
          </a:p>
          <a:p>
            <a:pPr>
              <a:lnSpc>
                <a:spcPct val="100000"/>
              </a:lnSpc>
              <a:defRPr/>
            </a:pPr>
            <a:endParaRPr lang="ru-RU" sz="1400"/>
          </a:p>
        </p:txBody>
      </p:sp>
      <p:pic>
        <p:nvPicPr>
          <p:cNvPr id="5" name="Рисунок 4" descr="Изображение выглядит как текст, знак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1474" y="390565"/>
            <a:ext cx="4186695" cy="6022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1784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Отличия бакалавриата от специалитета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938528"/>
            <a:ext cx="10515600" cy="1064731"/>
          </a:xfrm>
        </p:spPr>
        <p:txBody>
          <a:bodyPr>
            <a:normAutofit fontScale="47500" lnSpcReduction="20000"/>
          </a:bodyPr>
          <a:lstStyle/>
          <a:p>
            <a:pPr algn="just">
              <a:defRPr/>
            </a:pPr>
            <a:r>
              <a:rPr lang="ru-RU" b="0" i="0">
                <a:solidFill>
                  <a:srgbClr val="111111"/>
                </a:solidFill>
                <a:latin typeface="-apple-system"/>
              </a:rPr>
              <a:t>Обе степени являются высшим образованием и имеют свои особенности. Поэтому вопрос, что выбрать, бакалавриат ⚔ специалитет, каждый̆ решает для себя сам. Бакалавриат больше ориентирован на получение теоретических знаний, а также развитие в научной̆ сфере. Специалитет же ориентирован на получение практических знаний и дает возможность сразу погрузиться в профессиональную деятельность.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6612" y="3003259"/>
            <a:ext cx="5157787" cy="29775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/>
              <a:t>БАКАЛАВРИАТ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 b="1">
                <a:latin typeface="Calibri"/>
                <a:ea typeface="Calibri"/>
                <a:cs typeface="Times New Roman"/>
              </a:rPr>
              <a:t>Срок обучения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>
                <a:latin typeface="Calibri"/>
                <a:ea typeface="Calibri"/>
                <a:cs typeface="Times New Roman"/>
              </a:rPr>
              <a:t>4 года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 b="1">
                <a:latin typeface="Calibri"/>
                <a:ea typeface="Calibri"/>
                <a:cs typeface="Times New Roman"/>
              </a:rPr>
              <a:t>Документ об образовании 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>
                <a:latin typeface="Calibri"/>
                <a:ea typeface="Calibri"/>
                <a:cs typeface="Times New Roman"/>
              </a:rPr>
              <a:t>Диплом государственного образца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 b="1">
                <a:latin typeface="Calibri"/>
                <a:ea typeface="Calibri"/>
                <a:cs typeface="Times New Roman"/>
              </a:rPr>
              <a:t>Форма 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800">
                <a:latin typeface="Calibri"/>
                <a:ea typeface="Calibri"/>
                <a:cs typeface="Times New Roman"/>
              </a:rPr>
              <a:t>очная 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1900" b="1">
                <a:latin typeface="Calibri"/>
                <a:cs typeface="Times New Roman"/>
              </a:rPr>
              <a:t>Больше теоретических знаний, которые обязательно пригодятся в профессиональной̆ деятельности.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289646" y="3003259"/>
            <a:ext cx="5183188" cy="3489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/>
              <a:t>СПЕЦИАЛИТЕТ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 b="1">
                <a:latin typeface="Calibri"/>
                <a:ea typeface="Calibri"/>
                <a:cs typeface="Times New Roman"/>
              </a:rPr>
              <a:t>Срок обучения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>
                <a:latin typeface="Calibri"/>
                <a:ea typeface="Calibri"/>
                <a:cs typeface="Times New Roman"/>
              </a:rPr>
              <a:t>5 лет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 b="1">
                <a:latin typeface="Calibri"/>
                <a:ea typeface="Calibri"/>
                <a:cs typeface="Times New Roman"/>
              </a:rPr>
              <a:t>Документ об образовании 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>
                <a:latin typeface="Calibri"/>
                <a:ea typeface="Calibri"/>
                <a:cs typeface="Times New Roman"/>
              </a:rPr>
              <a:t>Диплом государственного образца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 b="1">
                <a:latin typeface="Calibri"/>
                <a:ea typeface="Calibri"/>
                <a:cs typeface="Times New Roman"/>
              </a:rPr>
              <a:t>Форма </a:t>
            </a:r>
            <a:endParaRPr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sz="1500">
                <a:latin typeface="Calibri"/>
                <a:ea typeface="Calibri"/>
                <a:cs typeface="Times New Roman"/>
              </a:rPr>
              <a:t>очная </a:t>
            </a:r>
            <a:endParaRPr/>
          </a:p>
          <a:p>
            <a:pPr lvl="0" algn="just">
              <a:lnSpc>
                <a:spcPct val="107000"/>
              </a:lnSpc>
              <a:spcBef>
                <a:spcPts val="600"/>
              </a:spcBef>
              <a:buSzPts val="1000"/>
              <a:buFont typeface="Wingdings"/>
              <a:buChar char="ü"/>
              <a:tabLst>
                <a:tab pos="457200" algn="l"/>
              </a:tabLst>
              <a:defRPr/>
            </a:pPr>
            <a:r>
              <a:rPr lang="ru-RU" sz="1900" b="1">
                <a:latin typeface="Calibri"/>
                <a:cs typeface="Times New Roman"/>
              </a:rPr>
              <a:t>Множество прикладных навыков;</a:t>
            </a:r>
            <a:endParaRPr/>
          </a:p>
          <a:p>
            <a:pPr lvl="0" algn="just">
              <a:lnSpc>
                <a:spcPct val="107000"/>
              </a:lnSpc>
              <a:spcBef>
                <a:spcPts val="600"/>
              </a:spcBef>
              <a:buSzPts val="1000"/>
              <a:buFont typeface="Wingdings"/>
              <a:buChar char="ü"/>
              <a:tabLst>
                <a:tab pos="457200" algn="l"/>
              </a:tabLst>
              <a:defRPr/>
            </a:pPr>
            <a:r>
              <a:rPr lang="ru-RU" sz="1900" b="1">
                <a:latin typeface="Calibri"/>
                <a:cs typeface="Times New Roman"/>
              </a:rPr>
              <a:t>Подготовка по выбранному профилю;</a:t>
            </a:r>
            <a:endParaRPr/>
          </a:p>
          <a:p>
            <a:pPr lvl="0" algn="just">
              <a:lnSpc>
                <a:spcPct val="107000"/>
              </a:lnSpc>
              <a:spcBef>
                <a:spcPts val="600"/>
              </a:spcBef>
              <a:buSzPts val="1000"/>
              <a:buFont typeface="Wingdings"/>
              <a:buChar char="ü"/>
              <a:tabLst>
                <a:tab pos="457200" algn="l"/>
              </a:tabLst>
              <a:defRPr/>
            </a:pPr>
            <a:r>
              <a:rPr lang="ru-RU" sz="1900" b="1">
                <a:latin typeface="Calibri"/>
                <a:cs typeface="Times New Roman"/>
              </a:rPr>
              <a:t>После окончания можно поступить как в магистратуру (но только платно), так и в аспирантуру.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773336" y="683284"/>
            <a:ext cx="6251110" cy="8920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5600">
                <a:solidFill>
                  <a:schemeClr val="accent3">
                    <a:lumMod val="75000"/>
                  </a:schemeClr>
                </a:solidFill>
              </a:rPr>
              <a:t>Порядок действий</a:t>
            </a:r>
            <a:r>
              <a:rPr lang="ru-RU" sz="5600"/>
              <a:t> </a:t>
            </a:r>
            <a:endParaRPr/>
          </a:p>
        </p:txBody>
      </p:sp>
      <p:sp>
        <p:nvSpPr>
          <p:cNvPr id="11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stroke="1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fill="norm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73336" y="2532888"/>
            <a:ext cx="6775535" cy="39075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/>
              <a:t>1. Пройти  собеседование в АО «ГК «Северавтодор» (видеоконференцсвязь)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/>
              <a:t>2. Успешно сдать вступительные экзамены (ЕГЭ): 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 u="sng"/>
              <a:t>Обязательные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русский язык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математика-(профильный)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 u="sng"/>
              <a:t>По выбору*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Физика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Информатика и ИКТ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Иностранный язык</a:t>
            </a:r>
            <a:endParaRPr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800"/>
              <a:t>Химия</a:t>
            </a:r>
            <a:endParaRPr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ru-RU" sz="1800"/>
              <a:t>*для выпускников колледжей по профильным направлениям допускается сдавать по выбору профильный экзамен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800"/>
              <a:t>3. Заключить трехстороннее соглашение о целевом обучении (решение о заключении договора принимается исключительно после получения  результатов ЕГЭ по предметам, по их результатам происходит зачисление в ВУЗ).</a:t>
            </a:r>
            <a:endParaRPr/>
          </a:p>
        </p:txBody>
      </p:sp>
      <p:pic>
        <p:nvPicPr>
          <p:cNvPr id="5" name="Picture 4" descr="Формула вычислительные"/>
          <p:cNvPicPr>
            <a:picLocks noChangeAspect="1"/>
          </p:cNvPicPr>
          <p:nvPr/>
        </p:nvPicPr>
        <p:blipFill>
          <a:blip r:embed="rId2"/>
          <a:srcRect l="24313" t="0" r="30355" b="-1"/>
          <a:stretch/>
        </p:blipFill>
        <p:spPr bwMode="auto">
          <a:xfrm>
            <a:off x="0" y="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 fill="norm" stroke="1" extrusionOk="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838198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stroke="1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fill="norm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3" name="Rectangle 3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Graphic 16" descr="Ошибк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5" name="Freeform: Shape 34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 fill="norm" stroke="1" extrusionOk="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59354" y="638089"/>
            <a:ext cx="5337270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solidFill>
                  <a:srgbClr val="FFFFFF"/>
                </a:solidFill>
              </a:rPr>
              <a:t>Обязательства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студента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Rectangle 6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5916303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stroke="1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fill="norm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759354" y="2669122"/>
            <a:ext cx="5461095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00000"/>
              </a:lnSpc>
              <a:defRPr/>
            </a:pPr>
            <a:r>
              <a:rPr lang="en-US" sz="1800">
                <a:solidFill>
                  <a:srgbClr val="FFFFFF"/>
                </a:solidFill>
              </a:rPr>
              <a:t>1. </a:t>
            </a:r>
            <a:r>
              <a:rPr lang="en-US" sz="1800">
                <a:solidFill>
                  <a:srgbClr val="FFFFFF"/>
                </a:solidFill>
              </a:rPr>
              <a:t>Надлежаще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учиться</a:t>
            </a:r>
            <a:endParaRPr lang="en-US" sz="1800">
              <a:solidFill>
                <a:srgbClr val="FFFFFF"/>
              </a:solidFill>
            </a:endParaRPr>
          </a:p>
          <a:p>
            <a:pPr marL="0">
              <a:lnSpc>
                <a:spcPct val="100000"/>
              </a:lnSpc>
              <a:defRPr/>
            </a:pPr>
            <a:r>
              <a:rPr lang="en-US" sz="1800">
                <a:solidFill>
                  <a:srgbClr val="FFFFFF"/>
                </a:solidFill>
              </a:rPr>
              <a:t>2.</a:t>
            </a:r>
            <a:r>
              <a:rPr lang="en-US" sz="1800">
                <a:solidFill>
                  <a:srgbClr val="FFFFFF"/>
                </a:solidFill>
              </a:rPr>
              <a:t>Отработать в АО «ГК «Северавтодор» </a:t>
            </a:r>
            <a:r>
              <a:rPr lang="en-US" sz="1800">
                <a:solidFill>
                  <a:srgbClr val="FFFFFF"/>
                </a:solidFill>
              </a:rPr>
              <a:t>не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менее</a:t>
            </a:r>
            <a:r>
              <a:rPr lang="en-US" sz="1800">
                <a:solidFill>
                  <a:srgbClr val="FFFFFF"/>
                </a:solidFill>
              </a:rPr>
              <a:t> 3 </a:t>
            </a:r>
            <a:r>
              <a:rPr lang="en-US" sz="1800">
                <a:solidFill>
                  <a:srgbClr val="FFFFFF"/>
                </a:solidFill>
              </a:rPr>
              <a:t>лет</a:t>
            </a:r>
            <a:endParaRPr lang="en-US" sz="1800">
              <a:solidFill>
                <a:srgbClr val="FFFFFF"/>
              </a:solidFill>
            </a:endParaRPr>
          </a:p>
          <a:p>
            <a:pPr marL="0">
              <a:lnSpc>
                <a:spcPct val="100000"/>
              </a:lnSpc>
              <a:defRPr/>
            </a:pPr>
            <a:r>
              <a:rPr lang="en-US" sz="1800">
                <a:solidFill>
                  <a:srgbClr val="FFFFFF"/>
                </a:solidFill>
              </a:rPr>
              <a:t>3. </a:t>
            </a:r>
            <a:r>
              <a:rPr lang="en-US" sz="1800">
                <a:solidFill>
                  <a:srgbClr val="FFFFFF"/>
                </a:solidFill>
              </a:rPr>
              <a:t>Возместить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расходы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за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обучение</a:t>
            </a:r>
            <a:r>
              <a:rPr lang="en-US" sz="1800">
                <a:solidFill>
                  <a:srgbClr val="FFFFFF"/>
                </a:solidFill>
              </a:rPr>
              <a:t> в </a:t>
            </a:r>
            <a:r>
              <a:rPr lang="en-US" sz="1800">
                <a:solidFill>
                  <a:srgbClr val="FFFFFF"/>
                </a:solidFill>
              </a:rPr>
              <a:t>случаях</a:t>
            </a:r>
            <a:r>
              <a:rPr lang="en-US" sz="1800">
                <a:solidFill>
                  <a:srgbClr val="FFFFFF"/>
                </a:solidFill>
              </a:rPr>
              <a:t>: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en-US" sz="1800">
                <a:solidFill>
                  <a:srgbClr val="FFFFFF"/>
                </a:solidFill>
              </a:rPr>
              <a:t>о</a:t>
            </a:r>
            <a:r>
              <a:rPr lang="en-US" sz="1800">
                <a:solidFill>
                  <a:srgbClr val="FFFFFF"/>
                </a:solidFill>
              </a:rPr>
              <a:t>тчисления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из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образовательной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организации</a:t>
            </a:r>
            <a:r>
              <a:rPr lang="en-US" sz="1800">
                <a:solidFill>
                  <a:srgbClr val="FFFFFF"/>
                </a:solidFill>
              </a:rPr>
              <a:t>;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en-US" sz="1800">
                <a:solidFill>
                  <a:srgbClr val="FFFFFF"/>
                </a:solidFill>
              </a:rPr>
              <a:t>н</a:t>
            </a:r>
            <a:r>
              <a:rPr lang="en-US" sz="1800">
                <a:solidFill>
                  <a:srgbClr val="FFFFFF"/>
                </a:solidFill>
              </a:rPr>
              <a:t>еприбытия</a:t>
            </a:r>
            <a:r>
              <a:rPr lang="en-US" sz="1800">
                <a:solidFill>
                  <a:srgbClr val="FFFFFF"/>
                </a:solidFill>
              </a:rPr>
              <a:t> к </a:t>
            </a:r>
            <a:r>
              <a:rPr lang="en-US" sz="1800">
                <a:solidFill>
                  <a:srgbClr val="FFFFFF"/>
                </a:solidFill>
              </a:rPr>
              <a:t>месту</a:t>
            </a:r>
            <a:r>
              <a:rPr lang="en-US" sz="1800">
                <a:solidFill>
                  <a:srgbClr val="FFFFFF"/>
                </a:solidFill>
              </a:rPr>
              <a:t> работы </a:t>
            </a:r>
            <a:r>
              <a:rPr lang="en-US" sz="1800">
                <a:solidFill>
                  <a:srgbClr val="FFFFFF"/>
                </a:solidFill>
              </a:rPr>
              <a:t>или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отказ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от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трудоустройства</a:t>
            </a:r>
            <a:r>
              <a:rPr lang="en-US" sz="1800">
                <a:solidFill>
                  <a:srgbClr val="FFFFFF"/>
                </a:solidFill>
              </a:rPr>
              <a:t>. </a:t>
            </a:r>
            <a:endParaRPr/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br>
              <a:rPr lang="en-US" sz="1800">
                <a:solidFill>
                  <a:srgbClr val="FFFFFF"/>
                </a:solidFill>
              </a:rPr>
            </a:br>
            <a:br>
              <a:rPr lang="en-US" sz="1800">
                <a:solidFill>
                  <a:srgbClr val="FFFFFF"/>
                </a:solidFill>
              </a:rPr>
            </a:br>
            <a:r>
              <a:rPr lang="en-US" sz="1800">
                <a:solidFill>
                  <a:srgbClr val="FFFFFF"/>
                </a:solidFill>
              </a:rPr>
              <a:t>    </a:t>
            </a: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39" name="Ink 38"/>
          <p:cNvPicPr>
            <a:picLocks noAdjustHandles="1" noChangeAspect="1" noChangeArrowheads="1" noChangeShapeType="1" noEditPoints="1" noGrp="1" noMove="1" noResize="1" noRot="1"/>
          </p:cNvPicPr>
          <p:nvPr/>
        </p:nvPicPr>
        <p:blipFill>
          <a:blip r:embed="rId3"/>
          <a:stretch/>
        </p:blipFill>
        <p:spPr bwMode="auto">
          <a:xfrm>
            <a:off x="6418237" y="1956150"/>
            <a:ext cx="36000" cy="32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 flipH="0" flipV="0">
            <a:off x="7093295" y="264924"/>
            <a:ext cx="4283430" cy="3505559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0" i="0" u="none" strike="noStrike" cap="none" spc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Сотрудничать с АО «ГК «Северавтодор»</a:t>
            </a:r>
            <a:endParaRPr lang="ru-RU" sz="1600" b="0" i="0" u="none" strike="noStrike" cap="none" spc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по вопросам целевого обучения может любой гражданин</a:t>
            </a:r>
            <a:endParaRPr lang="ru-RU" sz="1600" b="0" i="0" u="none" strike="noStrike" cap="none" spc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РФ в возрасте от 17 до 30 лет (после 11 класса),</a:t>
            </a:r>
            <a:endParaRPr lang="ru-RU" sz="1600" b="0" i="0" u="none" strike="noStrike" cap="none" spc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либо после окончания ВУЗ профильного направления.</a:t>
            </a:r>
            <a:endParaRPr lang="ru-RU" sz="1600" b="0" i="0" u="none" strike="noStrike" cap="none" spc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sz="1600" b="0" i="0" u="none" strike="noStrike" cap="none" spc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algn="ctr" defTabSz="3600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Для получения подробной информации:</a:t>
            </a:r>
            <a:endParaRPr/>
          </a:p>
          <a:p>
            <a:pPr algn="ctr" defTabSz="360000">
              <a:spcBef>
                <a:spcPts val="0"/>
              </a:spcBef>
              <a:defRPr/>
            </a:pPr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endParaRPr>
          </a:p>
          <a:p>
            <a:pPr algn="ctr" defTabSz="360000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Тел.: +7 (3462) 22-49-10</a:t>
            </a:r>
            <a:endParaRPr/>
          </a:p>
          <a:p>
            <a:pPr algn="ctr" defTabSz="360000">
              <a:spcBef>
                <a:spcPts val="0"/>
              </a:spcBef>
              <a:defRPr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E-mail</a:t>
            </a: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: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 u="sng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  <a:hlinkClick r:id="rId2" tooltip="mailto:ok@severavtodor.ru"/>
              </a:rPr>
              <a:t>ok@severavtodor.ru</a:t>
            </a:r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endParaRPr>
          </a:p>
          <a:p>
            <a:pPr algn="ctr" defTabSz="360000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endParaRPr lang="ru-RU" sz="16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endParaRPr>
          </a:p>
          <a:p>
            <a:pPr algn="ctr" defTabSz="360000">
              <a:spcBef>
                <a:spcPts val="0"/>
              </a:spcBef>
              <a:defRPr/>
            </a:pPr>
            <a:r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rPr>
              <a:t>Куратор: Мельникова Елена 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05020" y="4721203"/>
            <a:ext cx="2761494" cy="1328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28695" y="3826762"/>
            <a:ext cx="347138" cy="347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66458" t="0" r="-1" b="-1"/>
          <a:stretch/>
        </p:blipFill>
        <p:spPr bwMode="auto">
          <a:xfrm>
            <a:off x="9538319" y="184558"/>
            <a:ext cx="2653681" cy="6319804"/>
          </a:xfrm>
          <a:prstGeom prst="rect">
            <a:avLst/>
          </a:prstGeom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Arial"/>
        <a:cs typeface="Arial"/>
      </a:majorFont>
      <a:minorFont>
        <a:latin typeface="The Han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0</Words>
  <Application>Р7-Офис/7.3.0.0</Application>
  <DocSecurity>0</DocSecurity>
  <PresentationFormat>Широкоэкранный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Акционерное общество «Государственная компания «Северавтодор»</dc:title>
  <dc:subject/>
  <dc:creator>АО ГК Северавтодор</dc:creator>
  <cp:keywords/>
  <dc:description/>
  <dc:identifier/>
  <dc:language/>
  <cp:lastModifiedBy/>
  <cp:revision>46</cp:revision>
  <dcterms:created xsi:type="dcterms:W3CDTF">2020-12-21T11:53:58Z</dcterms:created>
  <dcterms:modified xsi:type="dcterms:W3CDTF">2024-01-15T08:48:28Z</dcterms:modified>
  <cp:category/>
  <cp:contentStatus/>
  <cp:version/>
</cp:coreProperties>
</file>