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5"/>
  </p:notesMasterIdLst>
  <p:handoutMasterIdLst>
    <p:handoutMasterId r:id="rId26"/>
  </p:handoutMasterIdLst>
  <p:sldIdLst>
    <p:sldId id="257" r:id="rId2"/>
    <p:sldId id="353" r:id="rId3"/>
    <p:sldId id="347" r:id="rId4"/>
    <p:sldId id="349" r:id="rId5"/>
    <p:sldId id="355" r:id="rId6"/>
    <p:sldId id="360" r:id="rId7"/>
    <p:sldId id="361" r:id="rId8"/>
    <p:sldId id="354" r:id="rId9"/>
    <p:sldId id="356" r:id="rId10"/>
    <p:sldId id="362" r:id="rId11"/>
    <p:sldId id="363" r:id="rId12"/>
    <p:sldId id="344" r:id="rId13"/>
    <p:sldId id="357" r:id="rId14"/>
    <p:sldId id="364" r:id="rId15"/>
    <p:sldId id="365" r:id="rId16"/>
    <p:sldId id="352" r:id="rId17"/>
    <p:sldId id="345" r:id="rId18"/>
    <p:sldId id="366" r:id="rId19"/>
    <p:sldId id="367" r:id="rId20"/>
    <p:sldId id="348" r:id="rId21"/>
    <p:sldId id="368" r:id="rId22"/>
    <p:sldId id="369" r:id="rId23"/>
    <p:sldId id="359" r:id="rId24"/>
  </p:sldIdLst>
  <p:sldSz cx="9144000" cy="6858000" type="screen4x3"/>
  <p:notesSz cx="6797675" cy="98742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336699"/>
    <a:srgbClr val="FFFF00"/>
    <a:srgbClr val="777777"/>
    <a:srgbClr val="6666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00"/>
  </p:normalViewPr>
  <p:slideViewPr>
    <p:cSldViewPr>
      <p:cViewPr varScale="1">
        <p:scale>
          <a:sx n="75" d="100"/>
          <a:sy n="75" d="100"/>
        </p:scale>
        <p:origin x="-102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C980C-A57F-482D-BF8A-69EC4161AB7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715D387-195C-4CC9-95AE-C29B3E1F7E2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dirty="0" smtClean="0">
              <a:latin typeface="Bookman Old Style" panose="02050604050505020204" pitchFamily="18" charset="0"/>
            </a:rPr>
            <a:t>Развитие Общероссийского общественно-государственного движения детей и молодежи «Движение первых»</a:t>
          </a:r>
          <a:endParaRPr lang="ru-RU" sz="2000" dirty="0">
            <a:latin typeface="Bookman Old Style" panose="02050604050505020204" pitchFamily="18" charset="0"/>
          </a:endParaRPr>
        </a:p>
      </dgm:t>
    </dgm:pt>
    <dgm:pt modelId="{8A7C04C1-94F8-4FFC-8D97-FF5B529A19DC}" type="parTrans" cxnId="{FF258E0B-C799-4022-ADFF-1DBA7344EB63}">
      <dgm:prSet/>
      <dgm:spPr/>
      <dgm:t>
        <a:bodyPr/>
        <a:lstStyle/>
        <a:p>
          <a:endParaRPr lang="ru-RU"/>
        </a:p>
      </dgm:t>
    </dgm:pt>
    <dgm:pt modelId="{81D71E85-B0C1-4616-A637-F191CB53AFB3}" type="sibTrans" cxnId="{FF258E0B-C799-4022-ADFF-1DBA7344EB63}">
      <dgm:prSet/>
      <dgm:spPr/>
      <dgm:t>
        <a:bodyPr/>
        <a:lstStyle/>
        <a:p>
          <a:endParaRPr lang="ru-RU"/>
        </a:p>
      </dgm:t>
    </dgm:pt>
    <dgm:pt modelId="{057DBF0E-A5D5-4A01-A58A-74EC8E53D5B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dirty="0" smtClean="0">
              <a:latin typeface="Bookman Old Style" panose="02050604050505020204" pitchFamily="18" charset="0"/>
            </a:rPr>
            <a:t>Реализация проекта «Советник директора по воспитанию и взаимодействию с детскими общественными объединениями»</a:t>
          </a:r>
          <a:endParaRPr lang="ru-RU" sz="2000" dirty="0">
            <a:latin typeface="Bookman Old Style" panose="02050604050505020204" pitchFamily="18" charset="0"/>
          </a:endParaRPr>
        </a:p>
      </dgm:t>
    </dgm:pt>
    <dgm:pt modelId="{A2E45231-AF66-49B0-AFAA-51C6BA9414B7}" type="parTrans" cxnId="{FA9E807D-076A-4588-92D5-A95EFDFCE981}">
      <dgm:prSet/>
      <dgm:spPr/>
      <dgm:t>
        <a:bodyPr/>
        <a:lstStyle/>
        <a:p>
          <a:endParaRPr lang="ru-RU"/>
        </a:p>
      </dgm:t>
    </dgm:pt>
    <dgm:pt modelId="{7423799E-F8C6-4EA6-B526-537955FB7377}" type="sibTrans" cxnId="{FA9E807D-076A-4588-92D5-A95EFDFCE981}">
      <dgm:prSet/>
      <dgm:spPr/>
      <dgm:t>
        <a:bodyPr/>
        <a:lstStyle/>
        <a:p>
          <a:endParaRPr lang="ru-RU"/>
        </a:p>
      </dgm:t>
    </dgm:pt>
    <dgm:pt modelId="{078A4445-970C-478B-AA21-E6788FA8031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Bookman Old Style" panose="02050604050505020204" pitchFamily="18" charset="0"/>
            </a:rPr>
            <a:t>Построение единой системы военно-патриотического воспитания</a:t>
          </a:r>
          <a:endParaRPr lang="ru-RU" sz="20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4AC0B3B-7CD4-477C-BE96-1B79CF183AF4}" type="parTrans" cxnId="{BAC7A57E-07C6-484E-AB49-E30E24920223}">
      <dgm:prSet/>
      <dgm:spPr/>
      <dgm:t>
        <a:bodyPr/>
        <a:lstStyle/>
        <a:p>
          <a:endParaRPr lang="ru-RU"/>
        </a:p>
      </dgm:t>
    </dgm:pt>
    <dgm:pt modelId="{CE155CF7-02C0-4EE1-9650-9F227EAA0986}" type="sibTrans" cxnId="{BAC7A57E-07C6-484E-AB49-E30E24920223}">
      <dgm:prSet/>
      <dgm:spPr/>
      <dgm:t>
        <a:bodyPr/>
        <a:lstStyle/>
        <a:p>
          <a:endParaRPr lang="ru-RU"/>
        </a:p>
      </dgm:t>
    </dgm:pt>
    <dgm:pt modelId="{818EDA57-986F-447C-A7FC-8025C1C6E81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dirty="0" smtClean="0">
              <a:latin typeface="Bookman Old Style" panose="02050604050505020204" pitchFamily="18" charset="0"/>
            </a:rPr>
            <a:t>Проведение внеурочных занятий «Разговоры о важном»</a:t>
          </a:r>
          <a:endParaRPr lang="ru-RU" sz="2000" dirty="0">
            <a:latin typeface="Bookman Old Style" panose="02050604050505020204" pitchFamily="18" charset="0"/>
          </a:endParaRPr>
        </a:p>
      </dgm:t>
    </dgm:pt>
    <dgm:pt modelId="{54DF205E-189D-4B51-9271-908310B8EA89}" type="parTrans" cxnId="{47F89D70-EAF9-4429-86FE-0C564FE21BC6}">
      <dgm:prSet/>
      <dgm:spPr/>
      <dgm:t>
        <a:bodyPr/>
        <a:lstStyle/>
        <a:p>
          <a:endParaRPr lang="ru-RU"/>
        </a:p>
      </dgm:t>
    </dgm:pt>
    <dgm:pt modelId="{F8BD919D-3A66-4210-B650-942A13EF2D37}" type="sibTrans" cxnId="{47F89D70-EAF9-4429-86FE-0C564FE21BC6}">
      <dgm:prSet/>
      <dgm:spPr/>
      <dgm:t>
        <a:bodyPr/>
        <a:lstStyle/>
        <a:p>
          <a:endParaRPr lang="ru-RU"/>
        </a:p>
      </dgm:t>
    </dgm:pt>
    <dgm:pt modelId="{325EB6AE-5550-47DA-B09A-11357E8F20DA}" type="pres">
      <dgm:prSet presAssocID="{C3EC980C-A57F-482D-BF8A-69EC4161AB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DFB477-ADFC-49E0-A568-97E5902EEE41}" type="pres">
      <dgm:prSet presAssocID="{0715D387-195C-4CC9-95AE-C29B3E1F7E20}" presName="parentLin" presStyleCnt="0"/>
      <dgm:spPr/>
    </dgm:pt>
    <dgm:pt modelId="{24738400-DDA2-490B-A2CC-863F851E8610}" type="pres">
      <dgm:prSet presAssocID="{0715D387-195C-4CC9-95AE-C29B3E1F7E2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6E5C959-8F4A-40E0-AD9F-2B96A6F9CCE1}" type="pres">
      <dgm:prSet presAssocID="{0715D387-195C-4CC9-95AE-C29B3E1F7E20}" presName="parentText" presStyleLbl="node1" presStyleIdx="0" presStyleCnt="4" custScaleX="132731" custScaleY="1237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89925-15D8-4D1E-A1A5-FA83EC6A0903}" type="pres">
      <dgm:prSet presAssocID="{0715D387-195C-4CC9-95AE-C29B3E1F7E20}" presName="negativeSpace" presStyleCnt="0"/>
      <dgm:spPr/>
    </dgm:pt>
    <dgm:pt modelId="{101343C6-C38F-48BA-9347-D5FC6593F835}" type="pres">
      <dgm:prSet presAssocID="{0715D387-195C-4CC9-95AE-C29B3E1F7E20}" presName="childText" presStyleLbl="conFgAcc1" presStyleIdx="0" presStyleCnt="4">
        <dgm:presLayoutVars>
          <dgm:bulletEnabled val="1"/>
        </dgm:presLayoutVars>
      </dgm:prSet>
      <dgm:spPr/>
    </dgm:pt>
    <dgm:pt modelId="{8C102D61-18DD-4F25-A76D-D79865148E15}" type="pres">
      <dgm:prSet presAssocID="{81D71E85-B0C1-4616-A637-F191CB53AFB3}" presName="spaceBetweenRectangles" presStyleCnt="0"/>
      <dgm:spPr/>
    </dgm:pt>
    <dgm:pt modelId="{3BCB7940-55B5-40D9-939D-7E86A833265B}" type="pres">
      <dgm:prSet presAssocID="{057DBF0E-A5D5-4A01-A58A-74EC8E53D5BB}" presName="parentLin" presStyleCnt="0"/>
      <dgm:spPr/>
    </dgm:pt>
    <dgm:pt modelId="{04111BEF-DCE0-4EC2-929B-8751E69F9B55}" type="pres">
      <dgm:prSet presAssocID="{057DBF0E-A5D5-4A01-A58A-74EC8E53D5B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3CC8ED8-6841-467F-9821-EEF41378F615}" type="pres">
      <dgm:prSet presAssocID="{057DBF0E-A5D5-4A01-A58A-74EC8E53D5BB}" presName="parentText" presStyleLbl="node1" presStyleIdx="1" presStyleCnt="4" custScaleX="132504" custScaleY="1206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CF878-C9C6-4AE7-B7A8-E1D602E4BD8D}" type="pres">
      <dgm:prSet presAssocID="{057DBF0E-A5D5-4A01-A58A-74EC8E53D5BB}" presName="negativeSpace" presStyleCnt="0"/>
      <dgm:spPr/>
    </dgm:pt>
    <dgm:pt modelId="{4FFE0362-8948-425E-8DE4-A1158B764328}" type="pres">
      <dgm:prSet presAssocID="{057DBF0E-A5D5-4A01-A58A-74EC8E53D5BB}" presName="childText" presStyleLbl="conFgAcc1" presStyleIdx="1" presStyleCnt="4">
        <dgm:presLayoutVars>
          <dgm:bulletEnabled val="1"/>
        </dgm:presLayoutVars>
      </dgm:prSet>
      <dgm:spPr/>
    </dgm:pt>
    <dgm:pt modelId="{0140D4EF-6E07-49CF-AE6F-7795BCAB9CEA}" type="pres">
      <dgm:prSet presAssocID="{7423799E-F8C6-4EA6-B526-537955FB7377}" presName="spaceBetweenRectangles" presStyleCnt="0"/>
      <dgm:spPr/>
    </dgm:pt>
    <dgm:pt modelId="{797FCF3D-C0B3-408C-85DA-DE0FD21E4E0E}" type="pres">
      <dgm:prSet presAssocID="{078A4445-970C-478B-AA21-E6788FA80310}" presName="parentLin" presStyleCnt="0"/>
      <dgm:spPr/>
    </dgm:pt>
    <dgm:pt modelId="{86B8719D-E439-4421-930F-39EA8D9F7FD0}" type="pres">
      <dgm:prSet presAssocID="{078A4445-970C-478B-AA21-E6788FA8031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1AA219A-8288-4B6E-8F5E-7ABE68D78C37}" type="pres">
      <dgm:prSet presAssocID="{078A4445-970C-478B-AA21-E6788FA80310}" presName="parentText" presStyleLbl="node1" presStyleIdx="2" presStyleCnt="4" custScaleX="129652" custLinFactNeighborX="12124" custLinFactNeighborY="-15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26321-8008-4B32-99A6-46040B3A7A57}" type="pres">
      <dgm:prSet presAssocID="{078A4445-970C-478B-AA21-E6788FA80310}" presName="negativeSpace" presStyleCnt="0"/>
      <dgm:spPr/>
    </dgm:pt>
    <dgm:pt modelId="{FFF84E86-8843-4237-B4F4-506C883BE4CE}" type="pres">
      <dgm:prSet presAssocID="{078A4445-970C-478B-AA21-E6788FA80310}" presName="childText" presStyleLbl="conFgAcc1" presStyleIdx="2" presStyleCnt="4">
        <dgm:presLayoutVars>
          <dgm:bulletEnabled val="1"/>
        </dgm:presLayoutVars>
      </dgm:prSet>
      <dgm:spPr/>
    </dgm:pt>
    <dgm:pt modelId="{00C2E1A5-297A-4ABD-9B89-7AF7341CBCF7}" type="pres">
      <dgm:prSet presAssocID="{CE155CF7-02C0-4EE1-9650-9F227EAA0986}" presName="spaceBetweenRectangles" presStyleCnt="0"/>
      <dgm:spPr/>
    </dgm:pt>
    <dgm:pt modelId="{D5DADF00-2C66-4BB9-922D-DD4B49CC9724}" type="pres">
      <dgm:prSet presAssocID="{818EDA57-986F-447C-A7FC-8025C1C6E81B}" presName="parentLin" presStyleCnt="0"/>
      <dgm:spPr/>
    </dgm:pt>
    <dgm:pt modelId="{C57BAB8A-5DFB-4274-8AB5-136537F8F228}" type="pres">
      <dgm:prSet presAssocID="{818EDA57-986F-447C-A7FC-8025C1C6E81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F5533EA-7E4E-43D3-AFA2-90CF5A9D537B}" type="pres">
      <dgm:prSet presAssocID="{818EDA57-986F-447C-A7FC-8025C1C6E81B}" presName="parentText" presStyleLbl="node1" presStyleIdx="3" presStyleCnt="4" custScaleX="1312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3CE86-8BB5-486B-8C34-F9AF8EB17887}" type="pres">
      <dgm:prSet presAssocID="{818EDA57-986F-447C-A7FC-8025C1C6E81B}" presName="negativeSpace" presStyleCnt="0"/>
      <dgm:spPr/>
    </dgm:pt>
    <dgm:pt modelId="{46A6C8A8-B128-400D-8A46-7D240E998274}" type="pres">
      <dgm:prSet presAssocID="{818EDA57-986F-447C-A7FC-8025C1C6E81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A9E807D-076A-4588-92D5-A95EFDFCE981}" srcId="{C3EC980C-A57F-482D-BF8A-69EC4161AB76}" destId="{057DBF0E-A5D5-4A01-A58A-74EC8E53D5BB}" srcOrd="1" destOrd="0" parTransId="{A2E45231-AF66-49B0-AFAA-51C6BA9414B7}" sibTransId="{7423799E-F8C6-4EA6-B526-537955FB7377}"/>
    <dgm:cxn modelId="{47F89D70-EAF9-4429-86FE-0C564FE21BC6}" srcId="{C3EC980C-A57F-482D-BF8A-69EC4161AB76}" destId="{818EDA57-986F-447C-A7FC-8025C1C6E81B}" srcOrd="3" destOrd="0" parTransId="{54DF205E-189D-4B51-9271-908310B8EA89}" sibTransId="{F8BD919D-3A66-4210-B650-942A13EF2D37}"/>
    <dgm:cxn modelId="{BAC7A57E-07C6-484E-AB49-E30E24920223}" srcId="{C3EC980C-A57F-482D-BF8A-69EC4161AB76}" destId="{078A4445-970C-478B-AA21-E6788FA80310}" srcOrd="2" destOrd="0" parTransId="{D4AC0B3B-7CD4-477C-BE96-1B79CF183AF4}" sibTransId="{CE155CF7-02C0-4EE1-9650-9F227EAA0986}"/>
    <dgm:cxn modelId="{B456946F-17AF-49A1-A326-42D16799E6B2}" type="presOf" srcId="{057DBF0E-A5D5-4A01-A58A-74EC8E53D5BB}" destId="{63CC8ED8-6841-467F-9821-EEF41378F615}" srcOrd="1" destOrd="0" presId="urn:microsoft.com/office/officeart/2005/8/layout/list1"/>
    <dgm:cxn modelId="{E90A9850-A863-46D0-8BA3-C66CB5E7B0C9}" type="presOf" srcId="{057DBF0E-A5D5-4A01-A58A-74EC8E53D5BB}" destId="{04111BEF-DCE0-4EC2-929B-8751E69F9B55}" srcOrd="0" destOrd="0" presId="urn:microsoft.com/office/officeart/2005/8/layout/list1"/>
    <dgm:cxn modelId="{23247020-76DD-4573-961D-E5DA6ADFA103}" type="presOf" srcId="{818EDA57-986F-447C-A7FC-8025C1C6E81B}" destId="{8F5533EA-7E4E-43D3-AFA2-90CF5A9D537B}" srcOrd="1" destOrd="0" presId="urn:microsoft.com/office/officeart/2005/8/layout/list1"/>
    <dgm:cxn modelId="{60BC9197-F2B4-49D4-B575-C6F3FB334B04}" type="presOf" srcId="{078A4445-970C-478B-AA21-E6788FA80310}" destId="{A1AA219A-8288-4B6E-8F5E-7ABE68D78C37}" srcOrd="1" destOrd="0" presId="urn:microsoft.com/office/officeart/2005/8/layout/list1"/>
    <dgm:cxn modelId="{F716EBE1-E32A-45BA-8571-BE87E1847F76}" type="presOf" srcId="{0715D387-195C-4CC9-95AE-C29B3E1F7E20}" destId="{24738400-DDA2-490B-A2CC-863F851E8610}" srcOrd="0" destOrd="0" presId="urn:microsoft.com/office/officeart/2005/8/layout/list1"/>
    <dgm:cxn modelId="{38546B5A-DC99-43FF-96C5-B82AED2F1572}" type="presOf" srcId="{0715D387-195C-4CC9-95AE-C29B3E1F7E20}" destId="{E6E5C959-8F4A-40E0-AD9F-2B96A6F9CCE1}" srcOrd="1" destOrd="0" presId="urn:microsoft.com/office/officeart/2005/8/layout/list1"/>
    <dgm:cxn modelId="{FF258E0B-C799-4022-ADFF-1DBA7344EB63}" srcId="{C3EC980C-A57F-482D-BF8A-69EC4161AB76}" destId="{0715D387-195C-4CC9-95AE-C29B3E1F7E20}" srcOrd="0" destOrd="0" parTransId="{8A7C04C1-94F8-4FFC-8D97-FF5B529A19DC}" sibTransId="{81D71E85-B0C1-4616-A637-F191CB53AFB3}"/>
    <dgm:cxn modelId="{757898E5-02D8-4EA4-9040-2C01C39E3BC5}" type="presOf" srcId="{818EDA57-986F-447C-A7FC-8025C1C6E81B}" destId="{C57BAB8A-5DFB-4274-8AB5-136537F8F228}" srcOrd="0" destOrd="0" presId="urn:microsoft.com/office/officeart/2005/8/layout/list1"/>
    <dgm:cxn modelId="{D34B743A-296B-4B89-ADC3-CFEBB79CA96E}" type="presOf" srcId="{C3EC980C-A57F-482D-BF8A-69EC4161AB76}" destId="{325EB6AE-5550-47DA-B09A-11357E8F20DA}" srcOrd="0" destOrd="0" presId="urn:microsoft.com/office/officeart/2005/8/layout/list1"/>
    <dgm:cxn modelId="{25707B2C-6ADA-4BEC-B280-9086CABBE634}" type="presOf" srcId="{078A4445-970C-478B-AA21-E6788FA80310}" destId="{86B8719D-E439-4421-930F-39EA8D9F7FD0}" srcOrd="0" destOrd="0" presId="urn:microsoft.com/office/officeart/2005/8/layout/list1"/>
    <dgm:cxn modelId="{D9905AF5-42B0-4817-9D3C-B9B0EBD6B9C8}" type="presParOf" srcId="{325EB6AE-5550-47DA-B09A-11357E8F20DA}" destId="{BFDFB477-ADFC-49E0-A568-97E5902EEE41}" srcOrd="0" destOrd="0" presId="urn:microsoft.com/office/officeart/2005/8/layout/list1"/>
    <dgm:cxn modelId="{FF550111-3994-4EA2-8816-529B742EAF54}" type="presParOf" srcId="{BFDFB477-ADFC-49E0-A568-97E5902EEE41}" destId="{24738400-DDA2-490B-A2CC-863F851E8610}" srcOrd="0" destOrd="0" presId="urn:microsoft.com/office/officeart/2005/8/layout/list1"/>
    <dgm:cxn modelId="{4787CB8C-CF60-474E-A4E9-6B133E93A0C3}" type="presParOf" srcId="{BFDFB477-ADFC-49E0-A568-97E5902EEE41}" destId="{E6E5C959-8F4A-40E0-AD9F-2B96A6F9CCE1}" srcOrd="1" destOrd="0" presId="urn:microsoft.com/office/officeart/2005/8/layout/list1"/>
    <dgm:cxn modelId="{6BC04562-ED94-4171-9AE2-3720156265BE}" type="presParOf" srcId="{325EB6AE-5550-47DA-B09A-11357E8F20DA}" destId="{26089925-15D8-4D1E-A1A5-FA83EC6A0903}" srcOrd="1" destOrd="0" presId="urn:microsoft.com/office/officeart/2005/8/layout/list1"/>
    <dgm:cxn modelId="{633E7DF4-15AA-415F-A694-93A11B359BDD}" type="presParOf" srcId="{325EB6AE-5550-47DA-B09A-11357E8F20DA}" destId="{101343C6-C38F-48BA-9347-D5FC6593F835}" srcOrd="2" destOrd="0" presId="urn:microsoft.com/office/officeart/2005/8/layout/list1"/>
    <dgm:cxn modelId="{45E7F2F3-AC44-4BFA-ADFA-0A2BE4F9BDD5}" type="presParOf" srcId="{325EB6AE-5550-47DA-B09A-11357E8F20DA}" destId="{8C102D61-18DD-4F25-A76D-D79865148E15}" srcOrd="3" destOrd="0" presId="urn:microsoft.com/office/officeart/2005/8/layout/list1"/>
    <dgm:cxn modelId="{4ACFF6FF-9801-4D2C-929E-F83CECCCA882}" type="presParOf" srcId="{325EB6AE-5550-47DA-B09A-11357E8F20DA}" destId="{3BCB7940-55B5-40D9-939D-7E86A833265B}" srcOrd="4" destOrd="0" presId="urn:microsoft.com/office/officeart/2005/8/layout/list1"/>
    <dgm:cxn modelId="{484E1136-2F44-4F18-8546-EF6E73D1D959}" type="presParOf" srcId="{3BCB7940-55B5-40D9-939D-7E86A833265B}" destId="{04111BEF-DCE0-4EC2-929B-8751E69F9B55}" srcOrd="0" destOrd="0" presId="urn:microsoft.com/office/officeart/2005/8/layout/list1"/>
    <dgm:cxn modelId="{EBFCE178-913A-4DD6-84AC-FA7488DAE7FE}" type="presParOf" srcId="{3BCB7940-55B5-40D9-939D-7E86A833265B}" destId="{63CC8ED8-6841-467F-9821-EEF41378F615}" srcOrd="1" destOrd="0" presId="urn:microsoft.com/office/officeart/2005/8/layout/list1"/>
    <dgm:cxn modelId="{89199420-C93E-46B6-9B2F-C6FC1990E04F}" type="presParOf" srcId="{325EB6AE-5550-47DA-B09A-11357E8F20DA}" destId="{EF7CF878-C9C6-4AE7-B7A8-E1D602E4BD8D}" srcOrd="5" destOrd="0" presId="urn:microsoft.com/office/officeart/2005/8/layout/list1"/>
    <dgm:cxn modelId="{4C7607F5-4C21-4FC4-8452-B5088C3E59BA}" type="presParOf" srcId="{325EB6AE-5550-47DA-B09A-11357E8F20DA}" destId="{4FFE0362-8948-425E-8DE4-A1158B764328}" srcOrd="6" destOrd="0" presId="urn:microsoft.com/office/officeart/2005/8/layout/list1"/>
    <dgm:cxn modelId="{995063C3-302C-4452-AD3D-1C69ED616D82}" type="presParOf" srcId="{325EB6AE-5550-47DA-B09A-11357E8F20DA}" destId="{0140D4EF-6E07-49CF-AE6F-7795BCAB9CEA}" srcOrd="7" destOrd="0" presId="urn:microsoft.com/office/officeart/2005/8/layout/list1"/>
    <dgm:cxn modelId="{1D2E3692-E5F0-4010-A2B4-6316DF383D65}" type="presParOf" srcId="{325EB6AE-5550-47DA-B09A-11357E8F20DA}" destId="{797FCF3D-C0B3-408C-85DA-DE0FD21E4E0E}" srcOrd="8" destOrd="0" presId="urn:microsoft.com/office/officeart/2005/8/layout/list1"/>
    <dgm:cxn modelId="{E30A652C-E2F4-4E36-B0DF-257C1756451A}" type="presParOf" srcId="{797FCF3D-C0B3-408C-85DA-DE0FD21E4E0E}" destId="{86B8719D-E439-4421-930F-39EA8D9F7FD0}" srcOrd="0" destOrd="0" presId="urn:microsoft.com/office/officeart/2005/8/layout/list1"/>
    <dgm:cxn modelId="{96C47F0D-AC9D-48C7-8AB7-0CCE5D98F9C0}" type="presParOf" srcId="{797FCF3D-C0B3-408C-85DA-DE0FD21E4E0E}" destId="{A1AA219A-8288-4B6E-8F5E-7ABE68D78C37}" srcOrd="1" destOrd="0" presId="urn:microsoft.com/office/officeart/2005/8/layout/list1"/>
    <dgm:cxn modelId="{7C88E340-8A5F-4B30-BCE5-EAC8EE6DBBD5}" type="presParOf" srcId="{325EB6AE-5550-47DA-B09A-11357E8F20DA}" destId="{17426321-8008-4B32-99A6-46040B3A7A57}" srcOrd="9" destOrd="0" presId="urn:microsoft.com/office/officeart/2005/8/layout/list1"/>
    <dgm:cxn modelId="{04D25C22-D221-4222-801C-0330FA6B7AE3}" type="presParOf" srcId="{325EB6AE-5550-47DA-B09A-11357E8F20DA}" destId="{FFF84E86-8843-4237-B4F4-506C883BE4CE}" srcOrd="10" destOrd="0" presId="urn:microsoft.com/office/officeart/2005/8/layout/list1"/>
    <dgm:cxn modelId="{0326A0F4-5496-4509-839A-029F97543437}" type="presParOf" srcId="{325EB6AE-5550-47DA-B09A-11357E8F20DA}" destId="{00C2E1A5-297A-4ABD-9B89-7AF7341CBCF7}" srcOrd="11" destOrd="0" presId="urn:microsoft.com/office/officeart/2005/8/layout/list1"/>
    <dgm:cxn modelId="{1B974A69-FABB-4DC4-99F4-190AB46B1D11}" type="presParOf" srcId="{325EB6AE-5550-47DA-B09A-11357E8F20DA}" destId="{D5DADF00-2C66-4BB9-922D-DD4B49CC9724}" srcOrd="12" destOrd="0" presId="urn:microsoft.com/office/officeart/2005/8/layout/list1"/>
    <dgm:cxn modelId="{F7B14BA8-BE97-48E1-AF9A-F4C19C279775}" type="presParOf" srcId="{D5DADF00-2C66-4BB9-922D-DD4B49CC9724}" destId="{C57BAB8A-5DFB-4274-8AB5-136537F8F228}" srcOrd="0" destOrd="0" presId="urn:microsoft.com/office/officeart/2005/8/layout/list1"/>
    <dgm:cxn modelId="{22B60353-4D85-4505-A7C3-A033D5F4197F}" type="presParOf" srcId="{D5DADF00-2C66-4BB9-922D-DD4B49CC9724}" destId="{8F5533EA-7E4E-43D3-AFA2-90CF5A9D537B}" srcOrd="1" destOrd="0" presId="urn:microsoft.com/office/officeart/2005/8/layout/list1"/>
    <dgm:cxn modelId="{904481B0-E63F-4244-B1CB-FC634BCD2FE8}" type="presParOf" srcId="{325EB6AE-5550-47DA-B09A-11357E8F20DA}" destId="{B8C3CE86-8BB5-486B-8C34-F9AF8EB17887}" srcOrd="13" destOrd="0" presId="urn:microsoft.com/office/officeart/2005/8/layout/list1"/>
    <dgm:cxn modelId="{8BE9262B-1B55-480B-B7FB-27EFD3CD6545}" type="presParOf" srcId="{325EB6AE-5550-47DA-B09A-11357E8F20DA}" destId="{46A6C8A8-B128-400D-8A46-7D240E99827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44F10D-726C-449E-8FCF-BD09E4C93184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14141F9B-4B9C-4D89-AF1B-571C72A06A7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от 24.03.2024 №196 «Об утверждении Порядка проведения аттестации педагогических работников организаций, осуществляющих образовательную деятлеьность»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1 сентября 2023 года 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D56FF2-12FF-4A8A-B7F4-AE810886A765}" type="parTrans" cxnId="{226755FF-6993-482B-A89C-04244C1D5800}">
      <dgm:prSet/>
      <dgm:spPr/>
      <dgm:t>
        <a:bodyPr/>
        <a:lstStyle/>
        <a:p>
          <a:endParaRPr lang="ru-RU"/>
        </a:p>
      </dgm:t>
    </dgm:pt>
    <dgm:pt modelId="{9C7F9407-84E0-4140-91F2-6A5ADF39111C}" type="sibTrans" cxnId="{226755FF-6993-482B-A89C-04244C1D5800}">
      <dgm:prSet/>
      <dgm:spPr/>
      <dgm:t>
        <a:bodyPr/>
        <a:lstStyle/>
        <a:p>
          <a:endParaRPr lang="ru-RU"/>
        </a:p>
      </dgm:t>
    </dgm:pt>
    <dgm:pt modelId="{3B959D6A-2E7E-4D7A-A10F-E7332A0A802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Новые квалификационные категории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«педагог-методист»,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«педагог – наставник»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2C9CC7-AEFE-4C54-95FD-6BC9650CA821}" type="parTrans" cxnId="{4F3C5976-CD46-4FA7-A9BF-F0A8D4680759}">
      <dgm:prSet/>
      <dgm:spPr/>
      <dgm:t>
        <a:bodyPr/>
        <a:lstStyle/>
        <a:p>
          <a:endParaRPr lang="ru-RU"/>
        </a:p>
      </dgm:t>
    </dgm:pt>
    <dgm:pt modelId="{89683524-F8D5-46DD-BB25-9D7033DCC873}" type="sibTrans" cxnId="{4F3C5976-CD46-4FA7-A9BF-F0A8D4680759}">
      <dgm:prSet/>
      <dgm:spPr/>
      <dgm:t>
        <a:bodyPr/>
        <a:lstStyle/>
        <a:p>
          <a:endParaRPr lang="ru-RU"/>
        </a:p>
      </dgm:t>
    </dgm:pt>
    <dgm:pt modelId="{D21DE065-C17D-475F-B39C-49A8961ACB1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Сроки действия квалификационных категорий не устанавливаются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BBFCDE-6E6E-4AA4-9FE6-C0FF45E32535}" type="parTrans" cxnId="{73BD134C-A3C3-4A26-999D-2D00ED126C89}">
      <dgm:prSet/>
      <dgm:spPr/>
      <dgm:t>
        <a:bodyPr/>
        <a:lstStyle/>
        <a:p>
          <a:endParaRPr lang="ru-RU"/>
        </a:p>
      </dgm:t>
    </dgm:pt>
    <dgm:pt modelId="{02206F69-A7A6-4512-85A0-284C32C84645}" type="sibTrans" cxnId="{73BD134C-A3C3-4A26-999D-2D00ED126C89}">
      <dgm:prSet/>
      <dgm:spPr/>
      <dgm:t>
        <a:bodyPr/>
        <a:lstStyle/>
        <a:p>
          <a:endParaRPr lang="ru-RU"/>
        </a:p>
      </dgm:t>
    </dgm:pt>
    <dgm:pt modelId="{1A8FE650-A183-459B-B91D-01DD7BEA1AAC}" type="pres">
      <dgm:prSet presAssocID="{2744F10D-726C-449E-8FCF-BD09E4C93184}" presName="CompostProcess" presStyleCnt="0">
        <dgm:presLayoutVars>
          <dgm:dir/>
          <dgm:resizeHandles val="exact"/>
        </dgm:presLayoutVars>
      </dgm:prSet>
      <dgm:spPr/>
    </dgm:pt>
    <dgm:pt modelId="{CC93380C-C630-48AA-A106-F329C05E11A8}" type="pres">
      <dgm:prSet presAssocID="{2744F10D-726C-449E-8FCF-BD09E4C93184}" presName="arrow" presStyleLbl="bgShp" presStyleIdx="0" presStyleCnt="1" custScaleX="117647"/>
      <dgm:spPr/>
    </dgm:pt>
    <dgm:pt modelId="{89400400-536B-4244-AA81-15A65E7F5D93}" type="pres">
      <dgm:prSet presAssocID="{2744F10D-726C-449E-8FCF-BD09E4C93184}" presName="linearProcess" presStyleCnt="0"/>
      <dgm:spPr/>
    </dgm:pt>
    <dgm:pt modelId="{A08CFD79-F98E-44AC-8EEC-356D74D2F8F2}" type="pres">
      <dgm:prSet presAssocID="{14141F9B-4B9C-4D89-AF1B-571C72A06A7A}" presName="textNode" presStyleLbl="node1" presStyleIdx="0" presStyleCnt="3" custScaleY="212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6E1BE-F866-444A-A3FB-3A2DC747E9A1}" type="pres">
      <dgm:prSet presAssocID="{9C7F9407-84E0-4140-91F2-6A5ADF39111C}" presName="sibTrans" presStyleCnt="0"/>
      <dgm:spPr/>
    </dgm:pt>
    <dgm:pt modelId="{E6BA6C83-C37E-4E6D-9F14-FBDF3402FFB7}" type="pres">
      <dgm:prSet presAssocID="{3B959D6A-2E7E-4D7A-A10F-E7332A0A802B}" presName="textNode" presStyleLbl="node1" presStyleIdx="1" presStyleCnt="3" custScaleY="107638" custLinFactNeighborX="-32946" custLinFactNeighborY="-46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85A12-CDE8-431C-99BC-449304FABC86}" type="pres">
      <dgm:prSet presAssocID="{89683524-F8D5-46DD-BB25-9D7033DCC873}" presName="sibTrans" presStyleCnt="0"/>
      <dgm:spPr/>
    </dgm:pt>
    <dgm:pt modelId="{B4BD360B-1EDE-4C07-BB90-73325DFE4FC2}" type="pres">
      <dgm:prSet presAssocID="{D21DE065-C17D-475F-B39C-49A8961ACB11}" presName="textNode" presStyleLbl="node1" presStyleIdx="2" presStyleCnt="3" custLinFactX="-100000" custLinFactNeighborX="-132946" custLinFactNeighborY="61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32A10C-06DA-475E-B77E-A8AF5DC8E3FF}" type="presOf" srcId="{3B959D6A-2E7E-4D7A-A10F-E7332A0A802B}" destId="{E6BA6C83-C37E-4E6D-9F14-FBDF3402FFB7}" srcOrd="0" destOrd="0" presId="urn:microsoft.com/office/officeart/2005/8/layout/hProcess9"/>
    <dgm:cxn modelId="{226755FF-6993-482B-A89C-04244C1D5800}" srcId="{2744F10D-726C-449E-8FCF-BD09E4C93184}" destId="{14141F9B-4B9C-4D89-AF1B-571C72A06A7A}" srcOrd="0" destOrd="0" parTransId="{EFD56FF2-12FF-4A8A-B7F4-AE810886A765}" sibTransId="{9C7F9407-84E0-4140-91F2-6A5ADF39111C}"/>
    <dgm:cxn modelId="{F9994B88-CA6F-4889-99CB-FB93C12C7774}" type="presOf" srcId="{2744F10D-726C-449E-8FCF-BD09E4C93184}" destId="{1A8FE650-A183-459B-B91D-01DD7BEA1AAC}" srcOrd="0" destOrd="0" presId="urn:microsoft.com/office/officeart/2005/8/layout/hProcess9"/>
    <dgm:cxn modelId="{2EC301C4-6C35-47E8-8B89-FA55FDABF9AF}" type="presOf" srcId="{14141F9B-4B9C-4D89-AF1B-571C72A06A7A}" destId="{A08CFD79-F98E-44AC-8EEC-356D74D2F8F2}" srcOrd="0" destOrd="0" presId="urn:microsoft.com/office/officeart/2005/8/layout/hProcess9"/>
    <dgm:cxn modelId="{73BD134C-A3C3-4A26-999D-2D00ED126C89}" srcId="{2744F10D-726C-449E-8FCF-BD09E4C93184}" destId="{D21DE065-C17D-475F-B39C-49A8961ACB11}" srcOrd="2" destOrd="0" parTransId="{31BBFCDE-6E6E-4AA4-9FE6-C0FF45E32535}" sibTransId="{02206F69-A7A6-4512-85A0-284C32C84645}"/>
    <dgm:cxn modelId="{53260C33-8501-4E06-9F01-8189B48402A1}" type="presOf" srcId="{D21DE065-C17D-475F-B39C-49A8961ACB11}" destId="{B4BD360B-1EDE-4C07-BB90-73325DFE4FC2}" srcOrd="0" destOrd="0" presId="urn:microsoft.com/office/officeart/2005/8/layout/hProcess9"/>
    <dgm:cxn modelId="{4F3C5976-CD46-4FA7-A9BF-F0A8D4680759}" srcId="{2744F10D-726C-449E-8FCF-BD09E4C93184}" destId="{3B959D6A-2E7E-4D7A-A10F-E7332A0A802B}" srcOrd="1" destOrd="0" parTransId="{7C2C9CC7-AEFE-4C54-95FD-6BC9650CA821}" sibTransId="{89683524-F8D5-46DD-BB25-9D7033DCC873}"/>
    <dgm:cxn modelId="{FCB50542-AEE7-43B7-8C0D-C2B10C874B4A}" type="presParOf" srcId="{1A8FE650-A183-459B-B91D-01DD7BEA1AAC}" destId="{CC93380C-C630-48AA-A106-F329C05E11A8}" srcOrd="0" destOrd="0" presId="urn:microsoft.com/office/officeart/2005/8/layout/hProcess9"/>
    <dgm:cxn modelId="{F9BFB680-A30C-48AC-8242-BFFB73FAC7E1}" type="presParOf" srcId="{1A8FE650-A183-459B-B91D-01DD7BEA1AAC}" destId="{89400400-536B-4244-AA81-15A65E7F5D93}" srcOrd="1" destOrd="0" presId="urn:microsoft.com/office/officeart/2005/8/layout/hProcess9"/>
    <dgm:cxn modelId="{F11B4C18-6606-47B6-9D8E-B0925784FF52}" type="presParOf" srcId="{89400400-536B-4244-AA81-15A65E7F5D93}" destId="{A08CFD79-F98E-44AC-8EEC-356D74D2F8F2}" srcOrd="0" destOrd="0" presId="urn:microsoft.com/office/officeart/2005/8/layout/hProcess9"/>
    <dgm:cxn modelId="{A74DFAD1-15C2-4DAB-8131-80B1ECB90ECD}" type="presParOf" srcId="{89400400-536B-4244-AA81-15A65E7F5D93}" destId="{6826E1BE-F866-444A-A3FB-3A2DC747E9A1}" srcOrd="1" destOrd="0" presId="urn:microsoft.com/office/officeart/2005/8/layout/hProcess9"/>
    <dgm:cxn modelId="{F5B1A5AD-AD2B-415C-BCD8-AD36658BE2BA}" type="presParOf" srcId="{89400400-536B-4244-AA81-15A65E7F5D93}" destId="{E6BA6C83-C37E-4E6D-9F14-FBDF3402FFB7}" srcOrd="2" destOrd="0" presId="urn:microsoft.com/office/officeart/2005/8/layout/hProcess9"/>
    <dgm:cxn modelId="{29423CD6-1834-4AAB-B9C2-312BB00BD09A}" type="presParOf" srcId="{89400400-536B-4244-AA81-15A65E7F5D93}" destId="{0D685A12-CDE8-431C-99BC-449304FABC86}" srcOrd="3" destOrd="0" presId="urn:microsoft.com/office/officeart/2005/8/layout/hProcess9"/>
    <dgm:cxn modelId="{5AC8B937-0BD4-41C2-AADD-74FB1F39146A}" type="presParOf" srcId="{89400400-536B-4244-AA81-15A65E7F5D93}" destId="{B4BD360B-1EDE-4C07-BB90-73325DFE4FC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343C6-C38F-48BA-9347-D5FC6593F835}">
      <dsp:nvSpPr>
        <dsp:cNvPr id="0" name=""/>
        <dsp:cNvSpPr/>
      </dsp:nvSpPr>
      <dsp:spPr>
        <a:xfrm>
          <a:off x="0" y="591159"/>
          <a:ext cx="856895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5C959-8F4A-40E0-AD9F-2B96A6F9CCE1}">
      <dsp:nvSpPr>
        <dsp:cNvPr id="0" name=""/>
        <dsp:cNvSpPr/>
      </dsp:nvSpPr>
      <dsp:spPr>
        <a:xfrm>
          <a:off x="428447" y="24852"/>
          <a:ext cx="7961558" cy="950066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Bookman Old Style" panose="02050604050505020204" pitchFamily="18" charset="0"/>
            </a:rPr>
            <a:t>Развитие Общероссийского общественно-государственного движения детей и молодежи «Движение первых»</a:t>
          </a:r>
          <a:endParaRPr lang="ru-RU" sz="2000" kern="1200" dirty="0">
            <a:latin typeface="Bookman Old Style" panose="02050604050505020204" pitchFamily="18" charset="0"/>
          </a:endParaRPr>
        </a:p>
      </dsp:txBody>
      <dsp:txXfrm>
        <a:off x="474825" y="71230"/>
        <a:ext cx="7868802" cy="857310"/>
      </dsp:txXfrm>
    </dsp:sp>
    <dsp:sp modelId="{4FFE0362-8948-425E-8DE4-A1158B764328}">
      <dsp:nvSpPr>
        <dsp:cNvPr id="0" name=""/>
        <dsp:cNvSpPr/>
      </dsp:nvSpPr>
      <dsp:spPr>
        <a:xfrm>
          <a:off x="0" y="1929028"/>
          <a:ext cx="856895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C8ED8-6841-467F-9821-EEF41378F615}">
      <dsp:nvSpPr>
        <dsp:cNvPr id="0" name=""/>
        <dsp:cNvSpPr/>
      </dsp:nvSpPr>
      <dsp:spPr>
        <a:xfrm>
          <a:off x="428447" y="1386759"/>
          <a:ext cx="7947942" cy="926028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Bookman Old Style" panose="02050604050505020204" pitchFamily="18" charset="0"/>
            </a:rPr>
            <a:t>Реализация проекта «Советник директора по воспитанию и взаимодействию с детскими общественными объединениями»</a:t>
          </a:r>
          <a:endParaRPr lang="ru-RU" sz="2000" kern="1200" dirty="0">
            <a:latin typeface="Bookman Old Style" panose="02050604050505020204" pitchFamily="18" charset="0"/>
          </a:endParaRPr>
        </a:p>
      </dsp:txBody>
      <dsp:txXfrm>
        <a:off x="473652" y="1431964"/>
        <a:ext cx="7857532" cy="835618"/>
      </dsp:txXfrm>
    </dsp:sp>
    <dsp:sp modelId="{FFF84E86-8843-4237-B4F4-506C883BE4CE}">
      <dsp:nvSpPr>
        <dsp:cNvPr id="0" name=""/>
        <dsp:cNvSpPr/>
      </dsp:nvSpPr>
      <dsp:spPr>
        <a:xfrm>
          <a:off x="0" y="3108388"/>
          <a:ext cx="856895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A219A-8288-4B6E-8F5E-7ABE68D78C37}">
      <dsp:nvSpPr>
        <dsp:cNvPr id="0" name=""/>
        <dsp:cNvSpPr/>
      </dsp:nvSpPr>
      <dsp:spPr>
        <a:xfrm>
          <a:off x="480392" y="2712716"/>
          <a:ext cx="7776872" cy="76752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Построение единой системы военно-патриотического воспитания</a:t>
          </a:r>
          <a:endParaRPr lang="ru-RU" sz="20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517859" y="2750183"/>
        <a:ext cx="7701938" cy="692586"/>
      </dsp:txXfrm>
    </dsp:sp>
    <dsp:sp modelId="{46A6C8A8-B128-400D-8A46-7D240E998274}">
      <dsp:nvSpPr>
        <dsp:cNvPr id="0" name=""/>
        <dsp:cNvSpPr/>
      </dsp:nvSpPr>
      <dsp:spPr>
        <a:xfrm>
          <a:off x="0" y="4287748"/>
          <a:ext cx="856895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533EA-7E4E-43D3-AFA2-90CF5A9D537B}">
      <dsp:nvSpPr>
        <dsp:cNvPr id="0" name=""/>
        <dsp:cNvSpPr/>
      </dsp:nvSpPr>
      <dsp:spPr>
        <a:xfrm>
          <a:off x="428447" y="3903988"/>
          <a:ext cx="7870505" cy="76752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Bookman Old Style" panose="02050604050505020204" pitchFamily="18" charset="0"/>
            </a:rPr>
            <a:t>Проведение внеурочных занятий «Разговоры о важном»</a:t>
          </a:r>
          <a:endParaRPr lang="ru-RU" sz="2000" kern="1200" dirty="0">
            <a:latin typeface="Bookman Old Style" panose="02050604050505020204" pitchFamily="18" charset="0"/>
          </a:endParaRPr>
        </a:p>
      </dsp:txBody>
      <dsp:txXfrm>
        <a:off x="465914" y="3941455"/>
        <a:ext cx="7795571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3380C-C630-48AA-A106-F329C05E11A8}">
      <dsp:nvSpPr>
        <dsp:cNvPr id="0" name=""/>
        <dsp:cNvSpPr/>
      </dsp:nvSpPr>
      <dsp:spPr>
        <a:xfrm>
          <a:off x="2" y="0"/>
          <a:ext cx="8733687" cy="4552281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CFD79-F98E-44AC-8EEC-356D74D2F8F2}">
      <dsp:nvSpPr>
        <dsp:cNvPr id="0" name=""/>
        <dsp:cNvSpPr/>
      </dsp:nvSpPr>
      <dsp:spPr>
        <a:xfrm>
          <a:off x="3455" y="340310"/>
          <a:ext cx="2676654" cy="387166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от 24.03.2024 №196 «Об утверждении Порядка проведения аттестации педагогических работников организаций, осуществляющих образовательную деятлеьность»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1 сентября 2023 года 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118" y="470973"/>
        <a:ext cx="2415328" cy="3610334"/>
      </dsp:txXfrm>
    </dsp:sp>
    <dsp:sp modelId="{E6BA6C83-C37E-4E6D-9F14-FBDF3402FFB7}">
      <dsp:nvSpPr>
        <dsp:cNvPr id="0" name=""/>
        <dsp:cNvSpPr/>
      </dsp:nvSpPr>
      <dsp:spPr>
        <a:xfrm>
          <a:off x="2913731" y="447816"/>
          <a:ext cx="2676654" cy="195999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Новые квалификационные категории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«педагог-методист»,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«педагог – наставник»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9410" y="543495"/>
        <a:ext cx="2485296" cy="1768635"/>
      </dsp:txXfrm>
    </dsp:sp>
    <dsp:sp modelId="{B4BD360B-1EDE-4C07-BB90-73325DFE4FC2}">
      <dsp:nvSpPr>
        <dsp:cNvPr id="0" name=""/>
        <dsp:cNvSpPr/>
      </dsp:nvSpPr>
      <dsp:spPr>
        <a:xfrm>
          <a:off x="2913731" y="2478389"/>
          <a:ext cx="2676654" cy="1820912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Сроки действия квалификационных категорий не устанавливаются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2621" y="2567279"/>
        <a:ext cx="2498874" cy="1643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427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427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3A920FA9-FC05-4299-A3C3-ED7B132E631F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89AB1ABD-5685-47B3-A5F0-432CDE59E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06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250D41B4-E980-40A8-B7E0-6D6DEF98262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0708" tIns="45354" rIns="90708" bIns="4535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AA1B21C9-8F80-4AC9-8AE4-FF9AB3DE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5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B705B-F7E9-408F-9450-5BD7146E9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9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3D115-C51F-4E5D-BEC5-19EBDF776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69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9B72A-1747-45F7-B1CD-47443D167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37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A371-25B5-4EDC-8FD4-77B9D8439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4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5A2FA-02F2-4A29-84F7-CA60860E8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9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21A13-987A-4889-9B63-927316147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6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CABDC-55C0-4A2A-A264-7B6593696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7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54516-EF7B-4B87-A41B-238B9CE6E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4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0267-9EE7-46CC-8CDF-12A33DF5D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5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0BAE3-188B-4188-BE25-EBFA6A6EA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7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751B-836F-40C4-AE63-52DE87B71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5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10411E-9A51-4C90-A922-88F07408B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731913" y="1412776"/>
            <a:ext cx="7440486" cy="3168352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Школа Минпросвещения: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единые подходы к формированию содержания образования и воспитания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459578" y="73307"/>
            <a:ext cx="6712821" cy="6913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54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2" y="111859"/>
            <a:ext cx="648000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411839" y="6237312"/>
            <a:ext cx="2232248" cy="3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/>
            <a:r>
              <a:rPr lang="ru-RU" altLang="ru-RU" sz="1200" dirty="0" smtClean="0"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29 августа 2023 года</a:t>
            </a:r>
          </a:p>
        </p:txBody>
      </p:sp>
      <p:pic>
        <p:nvPicPr>
          <p:cNvPr id="1027" name="Picture 3" descr="C:\Users\Koncovavv\Desktop\логотип Года педагога и наставника золот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6"/>
            <a:ext cx="1248819" cy="6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80468" y="5949281"/>
            <a:ext cx="8904744" cy="820873"/>
            <a:chOff x="80468" y="5949281"/>
            <a:chExt cx="8904744" cy="820873"/>
          </a:xfrm>
        </p:grpSpPr>
        <p:sp>
          <p:nvSpPr>
            <p:cNvPr id="2" name="Прямоугольный треугольник 1"/>
            <p:cNvSpPr/>
            <p:nvPr/>
          </p:nvSpPr>
          <p:spPr>
            <a:xfrm rot="732063">
              <a:off x="80468" y="6164356"/>
              <a:ext cx="906785" cy="559517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Диагональная полоса 2"/>
            <p:cNvSpPr/>
            <p:nvPr/>
          </p:nvSpPr>
          <p:spPr>
            <a:xfrm rot="5400000">
              <a:off x="149312" y="5885828"/>
              <a:ext cx="820873" cy="947779"/>
            </a:xfrm>
            <a:prstGeom prst="diagStripe">
              <a:avLst>
                <a:gd name="adj" fmla="val 7880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ый треугольник 3"/>
            <p:cNvSpPr/>
            <p:nvPr/>
          </p:nvSpPr>
          <p:spPr>
            <a:xfrm rot="10564707">
              <a:off x="651300" y="6051365"/>
              <a:ext cx="230138" cy="538748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33639" y="6597352"/>
              <a:ext cx="7951573" cy="172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0468" y="5949281"/>
            <a:ext cx="8904744" cy="820873"/>
            <a:chOff x="80468" y="5949281"/>
            <a:chExt cx="8904744" cy="820873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732063">
              <a:off x="80468" y="6164356"/>
              <a:ext cx="906785" cy="559517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иагональная полоса 15"/>
            <p:cNvSpPr/>
            <p:nvPr/>
          </p:nvSpPr>
          <p:spPr>
            <a:xfrm rot="5400000">
              <a:off x="149312" y="5885828"/>
              <a:ext cx="820873" cy="947779"/>
            </a:xfrm>
            <a:prstGeom prst="diagStripe">
              <a:avLst>
                <a:gd name="adj" fmla="val 7880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10564707">
              <a:off x="651300" y="6051365"/>
              <a:ext cx="230138" cy="538748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33639" y="6597352"/>
              <a:ext cx="7951573" cy="172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59578" y="73307"/>
            <a:ext cx="6712821" cy="6913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2" y="111859"/>
            <a:ext cx="648000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Koncovavv\Desktop\логотип Года педагога и наставника золот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6"/>
            <a:ext cx="1248819" cy="6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04334" y="1135260"/>
            <a:ext cx="47195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ЗДОРОВЬЕ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251520" y="2770746"/>
            <a:ext cx="2808312" cy="1090302"/>
            <a:chOff x="428447" y="3903988"/>
            <a:chExt cx="7870505" cy="76752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28447" y="3903988"/>
              <a:ext cx="7870505" cy="7675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465915" y="3941455"/>
              <a:ext cx="7429422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600" dirty="0" smtClean="0">
                  <a:latin typeface="Bookman Old Style" panose="02050604050505020204" pitchFamily="18" charset="0"/>
                </a:rPr>
                <a:t>Горячее питание</a:t>
              </a:r>
              <a:endParaRPr lang="ru-RU" sz="2600" kern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059832" y="2770746"/>
            <a:ext cx="3168351" cy="1090302"/>
            <a:chOff x="-9215" y="3903988"/>
            <a:chExt cx="8308167" cy="76752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28447" y="3903988"/>
              <a:ext cx="7870505" cy="7675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-9215" y="3941455"/>
              <a:ext cx="8270700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600" dirty="0" smtClean="0">
                  <a:latin typeface="Bookman Old Style" panose="02050604050505020204" pitchFamily="18" charset="0"/>
                </a:rPr>
                <a:t>Школьные спортивные клубы</a:t>
              </a:r>
              <a:endParaRPr lang="ru-RU" sz="2600" kern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357231" y="2746155"/>
            <a:ext cx="2608818" cy="1090302"/>
            <a:chOff x="428447" y="3903988"/>
            <a:chExt cx="7870505" cy="76752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428447" y="3903988"/>
              <a:ext cx="7870505" cy="7675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465914" y="3941455"/>
              <a:ext cx="7795571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600" dirty="0" smtClean="0">
                  <a:latin typeface="Bookman Old Style" panose="02050604050505020204" pitchFamily="18" charset="0"/>
                </a:rPr>
                <a:t>Расписание занятий</a:t>
              </a:r>
              <a:endParaRPr lang="ru-RU" sz="2600" kern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38151" y="4221088"/>
            <a:ext cx="2808312" cy="1090302"/>
            <a:chOff x="428447" y="3903988"/>
            <a:chExt cx="7870505" cy="76752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28447" y="3903988"/>
              <a:ext cx="7870505" cy="7675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465914" y="3941455"/>
              <a:ext cx="7795571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600" dirty="0" smtClean="0">
                  <a:latin typeface="Bookman Old Style" panose="02050604050505020204" pitchFamily="18" charset="0"/>
                </a:rPr>
                <a:t>Мониторинг физического здоровья</a:t>
              </a:r>
              <a:endParaRPr lang="ru-RU" sz="2600" kern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184431" y="4204169"/>
            <a:ext cx="3144328" cy="1090302"/>
            <a:chOff x="428447" y="3903988"/>
            <a:chExt cx="7870505" cy="76752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428447" y="3903988"/>
              <a:ext cx="7870505" cy="7675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465914" y="3941455"/>
              <a:ext cx="7795571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600" kern="1200" dirty="0" smtClean="0">
                  <a:latin typeface="Bookman Old Style" panose="02050604050505020204" pitchFamily="18" charset="0"/>
                </a:rPr>
                <a:t>Профилактика</a:t>
              </a:r>
              <a:endParaRPr lang="ru-RU" sz="2600" kern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470308" y="4210906"/>
            <a:ext cx="2382664" cy="1090302"/>
            <a:chOff x="428447" y="3903988"/>
            <a:chExt cx="7870505" cy="76752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28447" y="3903988"/>
              <a:ext cx="7870505" cy="7675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465914" y="3941455"/>
              <a:ext cx="7795571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600" dirty="0" smtClean="0">
                  <a:latin typeface="Bookman Old Style" panose="02050604050505020204" pitchFamily="18" charset="0"/>
                </a:rPr>
                <a:t>Первая помощь</a:t>
              </a:r>
              <a:endParaRPr lang="ru-RU" sz="2600" kern="1200" dirty="0"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1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0468" y="5949281"/>
            <a:ext cx="8904744" cy="820873"/>
            <a:chOff x="80468" y="5949281"/>
            <a:chExt cx="8904744" cy="820873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732063">
              <a:off x="80468" y="6164356"/>
              <a:ext cx="906785" cy="559517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иагональная полоса 15"/>
            <p:cNvSpPr/>
            <p:nvPr/>
          </p:nvSpPr>
          <p:spPr>
            <a:xfrm rot="5400000">
              <a:off x="149312" y="5885828"/>
              <a:ext cx="820873" cy="947779"/>
            </a:xfrm>
            <a:prstGeom prst="diagStripe">
              <a:avLst>
                <a:gd name="adj" fmla="val 7880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10564707">
              <a:off x="651300" y="6051365"/>
              <a:ext cx="230138" cy="538748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33639" y="6597352"/>
              <a:ext cx="7951573" cy="172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59578" y="73307"/>
            <a:ext cx="6712821" cy="6913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2" y="111859"/>
            <a:ext cx="648000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Koncovavv\Desktop\логотип Года педагога и наставника золот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6"/>
            <a:ext cx="1248819" cy="6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9734" y="1738645"/>
            <a:ext cx="85539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ПРОФОРИЕНТАЦИЯ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0468" y="5949281"/>
            <a:ext cx="8904744" cy="820873"/>
            <a:chOff x="80468" y="5949281"/>
            <a:chExt cx="8904744" cy="820873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732063">
              <a:off x="80468" y="6164356"/>
              <a:ext cx="906785" cy="559517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иагональная полоса 15"/>
            <p:cNvSpPr/>
            <p:nvPr/>
          </p:nvSpPr>
          <p:spPr>
            <a:xfrm rot="5400000">
              <a:off x="149312" y="5885828"/>
              <a:ext cx="820873" cy="947779"/>
            </a:xfrm>
            <a:prstGeom prst="diagStripe">
              <a:avLst>
                <a:gd name="adj" fmla="val 7880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10564707">
              <a:off x="651300" y="6051365"/>
              <a:ext cx="230138" cy="538748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33639" y="6597352"/>
              <a:ext cx="7951573" cy="172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59578" y="73307"/>
            <a:ext cx="6712821" cy="6913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2" y="111859"/>
            <a:ext cx="648000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Koncovavv\Desktop\логотип Года педагога и наставника золот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6"/>
            <a:ext cx="1248819" cy="6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532" y="4188067"/>
            <a:ext cx="1512986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453" y="4149080"/>
            <a:ext cx="1454595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995" y="4188067"/>
            <a:ext cx="1401537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Koncovavv\Desktop\ed336ac055ad4d7e9cbfee6bddd52e58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67" y="1076324"/>
            <a:ext cx="451863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7503" y="4131351"/>
            <a:ext cx="4119363" cy="17425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6-11 классах еженедельно в рамках внеурочной деятельности по четвергам будут проходить занятия по профориентации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 – МОИ ГОРИЗОНТЫ»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7503" y="1145956"/>
            <a:ext cx="4119363" cy="27871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модель профессиональной ориентации (старт: 01.09.2023)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реализации: базовый,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(не менее 60 часов в год),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продвинутый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обучающиеся 6-11 классов всех общеобразовательных учреждений города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7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0468" y="5949281"/>
            <a:ext cx="8904744" cy="820873"/>
            <a:chOff x="80468" y="5949281"/>
            <a:chExt cx="8904744" cy="820873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732063">
              <a:off x="80468" y="6164356"/>
              <a:ext cx="906785" cy="559517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иагональная полоса 15"/>
            <p:cNvSpPr/>
            <p:nvPr/>
          </p:nvSpPr>
          <p:spPr>
            <a:xfrm rot="5400000">
              <a:off x="149312" y="5885828"/>
              <a:ext cx="820873" cy="947779"/>
            </a:xfrm>
            <a:prstGeom prst="diagStripe">
              <a:avLst>
                <a:gd name="adj" fmla="val 7880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10564707">
              <a:off x="651300" y="6051365"/>
              <a:ext cx="230138" cy="538748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33639" y="6597352"/>
              <a:ext cx="7951573" cy="172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59578" y="73307"/>
            <a:ext cx="6712821" cy="6913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2" y="111859"/>
            <a:ext cx="648000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Koncovavv\Desktop\логотип Года педагога и наставника золот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6"/>
            <a:ext cx="1248819" cy="6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197010" y="1076325"/>
            <a:ext cx="8661684" cy="748038"/>
            <a:chOff x="428447" y="1386759"/>
            <a:chExt cx="7947942" cy="926028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28447" y="1386759"/>
              <a:ext cx="7947942" cy="92602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473652" y="1431964"/>
              <a:ext cx="7857533" cy="702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Bookman Old Style" panose="02050604050505020204" pitchFamily="18" charset="0"/>
                </a:rPr>
                <a:t>Основной уровень (участие в проекте «Билет в будущее):</a:t>
              </a:r>
              <a:endParaRPr lang="ru-RU" sz="2000" b="1" kern="1200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8280" y="2044005"/>
            <a:ext cx="83520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b="1" dirty="0" smtClean="0"/>
              <a:t>Урочная деятельность </a:t>
            </a:r>
            <a:r>
              <a:rPr lang="ru-RU" dirty="0" smtClean="0"/>
              <a:t>– в рамках учебного плана, профориентационные содержание уроков по предметам общеобразовательного цикла, в рамках учебного предмета «Технология» - 9 часов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Внеурочная деятельность </a:t>
            </a:r>
            <a:r>
              <a:rPr lang="ru-RU" dirty="0" smtClean="0"/>
              <a:t>– курс «Россия – мои горизонты» для обучающихся 6- 11 классов по четвергам – 34 часа</a:t>
            </a:r>
          </a:p>
          <a:p>
            <a:pPr marL="342900" indent="-342900" algn="just">
              <a:buAutoNum type="arabicPeriod"/>
            </a:pPr>
            <a:r>
              <a:rPr lang="ru-RU" b="1" dirty="0" smtClean="0"/>
              <a:t>Воспитательная работа </a:t>
            </a:r>
            <a:r>
              <a:rPr lang="ru-RU" dirty="0" smtClean="0"/>
              <a:t>– профессиональные пробы, экскурсии на производство, конкурсы, выставки – 12 часов</a:t>
            </a:r>
          </a:p>
          <a:p>
            <a:pPr marL="342900" indent="-342900" algn="just">
              <a:buAutoNum type="arabicPeriod"/>
            </a:pPr>
            <a:r>
              <a:rPr lang="ru-RU" b="1" dirty="0" smtClean="0"/>
              <a:t>Дополнительное образование </a:t>
            </a:r>
            <a:r>
              <a:rPr lang="ru-RU" dirty="0" smtClean="0"/>
              <a:t>– посещение занятий в рамках ДО с учетом склонностей и потребностей – 3 часа</a:t>
            </a:r>
          </a:p>
          <a:p>
            <a:pPr marL="342900" indent="-342900" algn="just">
              <a:buAutoNum type="arabicPeriod"/>
            </a:pPr>
            <a:r>
              <a:rPr lang="ru-RU" b="1" dirty="0" smtClean="0"/>
              <a:t>Взаимодействие с родителями/законными представителями </a:t>
            </a:r>
            <a:r>
              <a:rPr lang="ru-RU" dirty="0" smtClean="0"/>
              <a:t>– родительские собрания – 2 часа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03614" y="5577245"/>
            <a:ext cx="577914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/>
              <a:t>https://bvbinfo.ru/profminimum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8702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0468" y="5949281"/>
            <a:ext cx="8904744" cy="820873"/>
            <a:chOff x="80468" y="5949281"/>
            <a:chExt cx="8904744" cy="820873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732063">
              <a:off x="80468" y="6164356"/>
              <a:ext cx="906785" cy="559517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иагональная полоса 15"/>
            <p:cNvSpPr/>
            <p:nvPr/>
          </p:nvSpPr>
          <p:spPr>
            <a:xfrm rot="5400000">
              <a:off x="149312" y="5885828"/>
              <a:ext cx="820873" cy="947779"/>
            </a:xfrm>
            <a:prstGeom prst="diagStripe">
              <a:avLst>
                <a:gd name="adj" fmla="val 7880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10564707">
              <a:off x="651300" y="6051365"/>
              <a:ext cx="230138" cy="538748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33639" y="6597352"/>
              <a:ext cx="7951573" cy="172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59578" y="73307"/>
            <a:ext cx="6712821" cy="6913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2" y="111859"/>
            <a:ext cx="648000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Koncovavv\Desktop\логотип Года педагога и наставника золот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6"/>
            <a:ext cx="1248819" cy="6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78767" y="1002994"/>
            <a:ext cx="58288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ТВОРЧЕСТВО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06816" y="2530298"/>
            <a:ext cx="4486371" cy="1021130"/>
            <a:chOff x="428447" y="3903988"/>
            <a:chExt cx="7870505" cy="76752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28447" y="3903988"/>
              <a:ext cx="7870505" cy="7675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465915" y="3941455"/>
              <a:ext cx="7429422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600" dirty="0" smtClean="0">
                  <a:latin typeface="Bookman Old Style" panose="02050604050505020204" pitchFamily="18" charset="0"/>
                </a:rPr>
                <a:t>Центр образования «Точка роста»</a:t>
              </a:r>
              <a:endParaRPr lang="ru-RU" sz="2600" kern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946650" y="2530298"/>
            <a:ext cx="3421213" cy="1090302"/>
            <a:chOff x="-332946" y="3903988"/>
            <a:chExt cx="8631898" cy="76752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28447" y="3903988"/>
              <a:ext cx="7870505" cy="7675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-332946" y="3941455"/>
              <a:ext cx="8594431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600" dirty="0" smtClean="0">
                  <a:latin typeface="Bookman Old Style" panose="02050604050505020204" pitchFamily="18" charset="0"/>
                </a:rPr>
                <a:t>Школьные театры</a:t>
              </a:r>
              <a:endParaRPr lang="ru-RU" sz="2600" kern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19427" y="3847129"/>
            <a:ext cx="4956630" cy="1120201"/>
            <a:chOff x="282839" y="4285192"/>
            <a:chExt cx="8525838" cy="113950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282839" y="4285192"/>
              <a:ext cx="7870506" cy="11395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357773" y="4352682"/>
              <a:ext cx="8450904" cy="1072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600" dirty="0" smtClean="0">
                  <a:latin typeface="Bookman Old Style" panose="02050604050505020204" pitchFamily="18" charset="0"/>
                </a:rPr>
                <a:t>Центр цифрового образования «</a:t>
              </a:r>
              <a:r>
                <a:rPr lang="en-US" sz="2600" dirty="0" smtClean="0">
                  <a:latin typeface="Bookman Old Style" panose="02050604050505020204" pitchFamily="18" charset="0"/>
                </a:rPr>
                <a:t>IT</a:t>
              </a:r>
              <a:r>
                <a:rPr lang="ru-RU" sz="2600" dirty="0" smtClean="0">
                  <a:latin typeface="Bookman Old Style" panose="02050604050505020204" pitchFamily="18" charset="0"/>
                </a:rPr>
                <a:t>-куб»</a:t>
              </a:r>
              <a:endParaRPr lang="ru-RU" sz="2600" kern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294975" y="3935596"/>
            <a:ext cx="3144328" cy="1090302"/>
            <a:chOff x="428447" y="3903988"/>
            <a:chExt cx="7870505" cy="76752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428447" y="3903988"/>
              <a:ext cx="7870505" cy="7675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6" name="Скругленный прямоугольник 4"/>
            <p:cNvSpPr/>
            <p:nvPr/>
          </p:nvSpPr>
          <p:spPr>
            <a:xfrm>
              <a:off x="465914" y="3941455"/>
              <a:ext cx="7795571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600" kern="1200" dirty="0" smtClean="0">
                  <a:latin typeface="Bookman Old Style" panose="02050604050505020204" pitchFamily="18" charset="0"/>
                </a:rPr>
                <a:t>Школьные музеи</a:t>
              </a:r>
              <a:endParaRPr lang="ru-RU" sz="2600" kern="1200" dirty="0"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79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0468" y="5949281"/>
            <a:ext cx="8904744" cy="820873"/>
            <a:chOff x="80468" y="5949281"/>
            <a:chExt cx="8904744" cy="820873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732063">
              <a:off x="80468" y="6164356"/>
              <a:ext cx="906785" cy="559517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иагональная полоса 15"/>
            <p:cNvSpPr/>
            <p:nvPr/>
          </p:nvSpPr>
          <p:spPr>
            <a:xfrm rot="5400000">
              <a:off x="149312" y="5885828"/>
              <a:ext cx="820873" cy="947779"/>
            </a:xfrm>
            <a:prstGeom prst="diagStripe">
              <a:avLst>
                <a:gd name="adj" fmla="val 7880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10564707">
              <a:off x="651300" y="6051365"/>
              <a:ext cx="230138" cy="538748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33639" y="6597352"/>
              <a:ext cx="7951573" cy="172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59578" y="73307"/>
            <a:ext cx="6712821" cy="6913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2" y="111859"/>
            <a:ext cx="648000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Koncovavv\Desktop\логотип Года педагога и наставника золот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6"/>
            <a:ext cx="1248819" cy="6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14092" y="1002994"/>
            <a:ext cx="65582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УЧИТЕЛЬ.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ШКОЛЬНАЯ КОМАНДА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06816" y="2530298"/>
            <a:ext cx="4486371" cy="1186734"/>
            <a:chOff x="428447" y="3903988"/>
            <a:chExt cx="7870505" cy="76752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28447" y="3903988"/>
              <a:ext cx="7870505" cy="7675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465915" y="3941455"/>
              <a:ext cx="7429422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600" dirty="0" smtClean="0">
                  <a:latin typeface="Bookman Old Style" panose="02050604050505020204" pitchFamily="18" charset="0"/>
                </a:rPr>
                <a:t>Порядок аттестации педагогических работников</a:t>
              </a:r>
              <a:endParaRPr lang="ru-RU" sz="2600" kern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108267" y="2554254"/>
            <a:ext cx="3477493" cy="1090302"/>
            <a:chOff x="252957" y="3903988"/>
            <a:chExt cx="8594431" cy="76752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28447" y="3903988"/>
              <a:ext cx="7870505" cy="7675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252957" y="3925685"/>
              <a:ext cx="8594431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600" dirty="0" smtClean="0">
                  <a:latin typeface="Bookman Old Style" panose="02050604050505020204" pitchFamily="18" charset="0"/>
                </a:rPr>
                <a:t>«Земский учитель»</a:t>
              </a:r>
              <a:endParaRPr lang="ru-RU" sz="2600" kern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19427" y="3847129"/>
            <a:ext cx="4956630" cy="1120201"/>
            <a:chOff x="282839" y="4285192"/>
            <a:chExt cx="8525838" cy="113950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282839" y="4285192"/>
              <a:ext cx="7870506" cy="11395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357773" y="4352682"/>
              <a:ext cx="8450904" cy="1072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600" dirty="0" smtClean="0">
                  <a:latin typeface="Bookman Old Style" panose="02050604050505020204" pitchFamily="18" charset="0"/>
                </a:rPr>
                <a:t>Конкурсы для педагогов</a:t>
              </a:r>
              <a:endParaRPr lang="ru-RU" sz="2600" kern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175167" y="3842484"/>
            <a:ext cx="3366237" cy="1090302"/>
            <a:chOff x="428447" y="3903988"/>
            <a:chExt cx="8425961" cy="76752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428447" y="3903988"/>
              <a:ext cx="7870505" cy="7675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6" name="Скругленный прямоугольник 4"/>
            <p:cNvSpPr/>
            <p:nvPr/>
          </p:nvSpPr>
          <p:spPr>
            <a:xfrm>
              <a:off x="465913" y="3941455"/>
              <a:ext cx="8388495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600" kern="1200" dirty="0" smtClean="0">
                  <a:latin typeface="Bookman Old Style" panose="02050604050505020204" pitchFamily="18" charset="0"/>
                </a:rPr>
                <a:t>Наставничество</a:t>
              </a:r>
              <a:endParaRPr lang="ru-RU" sz="2600" kern="1200" dirty="0"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0416" y="923707"/>
            <a:ext cx="7516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Национальная система учительского роста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0468" y="5949281"/>
            <a:ext cx="8904744" cy="820873"/>
            <a:chOff x="80468" y="5949281"/>
            <a:chExt cx="8904744" cy="820873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732063">
              <a:off x="80468" y="6164356"/>
              <a:ext cx="906785" cy="559517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иагональная полоса 15"/>
            <p:cNvSpPr/>
            <p:nvPr/>
          </p:nvSpPr>
          <p:spPr>
            <a:xfrm rot="5400000">
              <a:off x="149312" y="5885828"/>
              <a:ext cx="820873" cy="947779"/>
            </a:xfrm>
            <a:prstGeom prst="diagStripe">
              <a:avLst>
                <a:gd name="adj" fmla="val 7880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10564707">
              <a:off x="651300" y="6051365"/>
              <a:ext cx="230138" cy="538748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33639" y="6597352"/>
              <a:ext cx="7951573" cy="172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59578" y="73307"/>
            <a:ext cx="6712821" cy="6913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2" y="111859"/>
            <a:ext cx="648000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Koncovavv\Desktop\логотип Года педагога и наставника золот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6"/>
            <a:ext cx="1248819" cy="6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44292719"/>
              </p:ext>
            </p:extLst>
          </p:nvPr>
        </p:nvGraphicFramePr>
        <p:xfrm>
          <a:off x="251520" y="1396999"/>
          <a:ext cx="8733692" cy="4552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6236986" y="2708920"/>
            <a:ext cx="2367025" cy="18722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профессиональное развитие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29822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8234" y="836712"/>
            <a:ext cx="6781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Снижение бюрократической нагрузки 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0468" y="5949281"/>
            <a:ext cx="8904744" cy="820873"/>
            <a:chOff x="80468" y="5949281"/>
            <a:chExt cx="8904744" cy="820873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732063">
              <a:off x="80468" y="6164356"/>
              <a:ext cx="906785" cy="559517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иагональная полоса 15"/>
            <p:cNvSpPr/>
            <p:nvPr/>
          </p:nvSpPr>
          <p:spPr>
            <a:xfrm rot="5400000">
              <a:off x="149312" y="5885828"/>
              <a:ext cx="820873" cy="947779"/>
            </a:xfrm>
            <a:prstGeom prst="diagStripe">
              <a:avLst>
                <a:gd name="adj" fmla="val 7880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10564707">
              <a:off x="651300" y="6051365"/>
              <a:ext cx="230138" cy="538748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33639" y="6597352"/>
              <a:ext cx="7951573" cy="172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59578" y="73307"/>
            <a:ext cx="6712821" cy="6913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2" y="111859"/>
            <a:ext cx="648000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Koncovavv\Desktop\логотип Года педагога и наставника золот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6"/>
            <a:ext cx="1248819" cy="6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7063" y="1298377"/>
            <a:ext cx="74978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Внесены 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изменения</a:t>
            </a:r>
            <a:r>
              <a:rPr lang="ru-RU" b="1" dirty="0" smtClean="0">
                <a:latin typeface="Bookman Old Style" panose="02050604050505020204" pitchFamily="18" charset="0"/>
              </a:rPr>
              <a:t> в Закон об образовании</a:t>
            </a:r>
          </a:p>
          <a:p>
            <a:r>
              <a:rPr lang="ru-RU" sz="1400" dirty="0" smtClean="0"/>
              <a:t>(Федеральный закон от 14 июля 2022 г. №298-ФЗ «О внесении изменений в Федеральный закон «Об образовании в Российской Федерации»)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036137" y="2132856"/>
            <a:ext cx="76653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Приказ</a:t>
            </a:r>
            <a:r>
              <a:rPr lang="ru-RU" b="1" dirty="0" smtClean="0">
                <a:latin typeface="Bookman Old Style" panose="02050604050505020204" pitchFamily="18" charset="0"/>
              </a:rPr>
              <a:t> Минпросвещения России об утверждении перечня документов учителя</a:t>
            </a:r>
          </a:p>
          <a:p>
            <a:r>
              <a:rPr lang="ru-RU" sz="1400" dirty="0" smtClean="0"/>
              <a:t>(от 21 июля 2022 г. №582 «Об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программ»)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9795" y="3425518"/>
            <a:ext cx="7676661" cy="5795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учебного предмета, учебного курса (в том числе внеурочной деятельности), учебного модуля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99795" y="4097615"/>
            <a:ext cx="7676661" cy="411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96561" y="4577646"/>
            <a:ext cx="7676661" cy="5795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внеурочной деятельности (для педагогических работников, осуществляющих внеурочную деятельность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16292" y="5229200"/>
            <a:ext cx="7676661" cy="61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воспитательной работы (для педагогических работников, осуществляющих функции классного руководителя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30501" y="5899581"/>
            <a:ext cx="7676661" cy="61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на обучающегося (для педагогических работников, осуществляющих функции классного руководителя, по запросу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1" y="1842910"/>
            <a:ext cx="916178" cy="93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7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0468" y="5949281"/>
            <a:ext cx="8904744" cy="820873"/>
            <a:chOff x="80468" y="5949281"/>
            <a:chExt cx="8904744" cy="820873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732063">
              <a:off x="80468" y="6164356"/>
              <a:ext cx="906785" cy="559517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иагональная полоса 15"/>
            <p:cNvSpPr/>
            <p:nvPr/>
          </p:nvSpPr>
          <p:spPr>
            <a:xfrm rot="5400000">
              <a:off x="149312" y="5885828"/>
              <a:ext cx="820873" cy="947779"/>
            </a:xfrm>
            <a:prstGeom prst="diagStripe">
              <a:avLst>
                <a:gd name="adj" fmla="val 7880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10564707">
              <a:off x="651300" y="6051365"/>
              <a:ext cx="230138" cy="538748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33639" y="6597352"/>
              <a:ext cx="7951573" cy="172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59578" y="73307"/>
            <a:ext cx="6712821" cy="6913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2" y="111859"/>
            <a:ext cx="648000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Koncovavv\Desktop\логотип Года педагога и наставника золот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6"/>
            <a:ext cx="1248819" cy="6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1750" y="1002994"/>
            <a:ext cx="778290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ШКОЛЬНЫЙ КЛИМАТ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06817" y="2289334"/>
            <a:ext cx="4186142" cy="2219786"/>
            <a:chOff x="428447" y="3903988"/>
            <a:chExt cx="7870505" cy="76752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28447" y="3903988"/>
              <a:ext cx="7870505" cy="7675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465915" y="3941455"/>
              <a:ext cx="7429422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600" kern="1200" dirty="0" smtClean="0">
                  <a:latin typeface="Bookman Old Style" panose="02050604050505020204" pitchFamily="18" charset="0"/>
                </a:rPr>
                <a:t>Памятки для обучающихся по предотвращению вовлечения в зависимости</a:t>
              </a:r>
              <a:endParaRPr lang="ru-RU" sz="2600" kern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815988" y="2289334"/>
            <a:ext cx="3479830" cy="1324331"/>
            <a:chOff x="-146470" y="3717498"/>
            <a:chExt cx="7918144" cy="76752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-146470" y="3717498"/>
              <a:ext cx="7870505" cy="7675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8674" y="3782825"/>
              <a:ext cx="7763000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600" dirty="0">
                  <a:latin typeface="Bookman Old Style" panose="02050604050505020204" pitchFamily="18" charset="0"/>
                </a:rPr>
                <a:t>Благоприятный психологический климат</a:t>
              </a:r>
              <a:endParaRPr lang="ru-RU" sz="26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74344" y="4829080"/>
            <a:ext cx="4018614" cy="1120201"/>
            <a:chOff x="282839" y="4285192"/>
            <a:chExt cx="7870506" cy="113950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282839" y="4285192"/>
              <a:ext cx="7870506" cy="11395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357772" y="4352682"/>
              <a:ext cx="7446183" cy="1072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600" dirty="0" smtClean="0">
                  <a:latin typeface="Bookman Old Style" panose="02050604050505020204" pitchFamily="18" charset="0"/>
                </a:rPr>
                <a:t>Профилактика буллинга среди детей</a:t>
              </a:r>
              <a:endParaRPr lang="ru-RU" sz="2600" kern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701477" y="3842483"/>
            <a:ext cx="3708851" cy="2478256"/>
            <a:chOff x="169449" y="3903988"/>
            <a:chExt cx="8388495" cy="76752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428447" y="3903988"/>
              <a:ext cx="7870505" cy="7675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6" name="Скругленный прямоугольник 4"/>
            <p:cNvSpPr/>
            <p:nvPr/>
          </p:nvSpPr>
          <p:spPr>
            <a:xfrm>
              <a:off x="169449" y="3941455"/>
              <a:ext cx="8388495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600" kern="1200" dirty="0" smtClean="0">
                  <a:latin typeface="Bookman Old Style" panose="02050604050505020204" pitchFamily="18" charset="0"/>
                </a:rPr>
                <a:t>«Навигаторы профилактики» (памятки по различным видам девиантного поведения</a:t>
              </a:r>
              <a:endParaRPr lang="ru-RU" sz="2600" kern="1200" dirty="0"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4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0468" y="5949281"/>
            <a:ext cx="8904744" cy="820873"/>
            <a:chOff x="80468" y="5949281"/>
            <a:chExt cx="8904744" cy="820873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732063">
              <a:off x="80468" y="6164356"/>
              <a:ext cx="906785" cy="559517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иагональная полоса 15"/>
            <p:cNvSpPr/>
            <p:nvPr/>
          </p:nvSpPr>
          <p:spPr>
            <a:xfrm rot="5400000">
              <a:off x="149312" y="5885828"/>
              <a:ext cx="820873" cy="947779"/>
            </a:xfrm>
            <a:prstGeom prst="diagStripe">
              <a:avLst>
                <a:gd name="adj" fmla="val 7880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10564707">
              <a:off x="651300" y="6051365"/>
              <a:ext cx="230138" cy="538748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33639" y="6597352"/>
              <a:ext cx="7951573" cy="172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59578" y="73307"/>
            <a:ext cx="6712821" cy="6913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2" y="111859"/>
            <a:ext cx="648000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Koncovavv\Desktop\логотип Года педагога и наставника золот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6"/>
            <a:ext cx="1248819" cy="6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4085" y="1002994"/>
            <a:ext cx="7858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ОБРАЗОВАТЕЛЬНАЯ СРЕДА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06817" y="2289334"/>
            <a:ext cx="4186142" cy="2219786"/>
            <a:chOff x="428447" y="3903988"/>
            <a:chExt cx="7870505" cy="76752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28447" y="3903988"/>
              <a:ext cx="7870505" cy="7675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sz="2600" dirty="0">
                  <a:latin typeface="Bookman Old Style" panose="02050604050505020204" pitchFamily="18" charset="0"/>
                </a:rPr>
                <a:t>Методические материалы по оформлению пространств/центров детских инициатив</a:t>
              </a:r>
              <a:endParaRPr lang="ru-RU" sz="2600" dirty="0">
                <a:latin typeface="Bookman Old Style" panose="02050604050505020204" pitchFamily="18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65915" y="3941455"/>
              <a:ext cx="7429422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endParaRPr lang="ru-RU" sz="2600" kern="12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815988" y="2289334"/>
            <a:ext cx="3479830" cy="1324331"/>
            <a:chOff x="-146470" y="3717498"/>
            <a:chExt cx="7918144" cy="76752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-146470" y="3717498"/>
              <a:ext cx="7870505" cy="7675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8674" y="3782825"/>
              <a:ext cx="7763000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600" dirty="0">
                  <a:latin typeface="Bookman Old Style" panose="02050604050505020204" pitchFamily="18" charset="0"/>
                </a:rPr>
                <a:t>ИКОП «</a:t>
              </a:r>
              <a:r>
                <a:rPr lang="ru-RU" sz="2600" dirty="0" err="1" smtClean="0">
                  <a:latin typeface="Bookman Old Style" panose="02050604050505020204" pitchFamily="18" charset="0"/>
                </a:rPr>
                <a:t>Сферум</a:t>
              </a:r>
              <a:r>
                <a:rPr lang="ru-RU" sz="2600" dirty="0" smtClean="0">
                  <a:latin typeface="Bookman Old Style" panose="02050604050505020204" pitchFamily="18" charset="0"/>
                </a:rPr>
                <a:t>»</a:t>
              </a:r>
              <a:endParaRPr lang="ru-RU" sz="26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74344" y="4829080"/>
            <a:ext cx="4018614" cy="1120201"/>
            <a:chOff x="282839" y="4285192"/>
            <a:chExt cx="7870506" cy="113950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282839" y="4285192"/>
              <a:ext cx="7870506" cy="11395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357772" y="4352682"/>
              <a:ext cx="7446183" cy="1072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600" dirty="0">
                  <a:latin typeface="Bookman Old Style" panose="02050604050505020204" pitchFamily="18" charset="0"/>
                </a:rPr>
                <a:t>ФГИС «Моя школа»</a:t>
              </a:r>
              <a:endParaRPr lang="ru-RU" sz="26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701477" y="3842483"/>
            <a:ext cx="3708851" cy="2478256"/>
            <a:chOff x="169449" y="3903988"/>
            <a:chExt cx="8388495" cy="76752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428447" y="3903988"/>
              <a:ext cx="7870505" cy="7675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6" name="Скругленный прямоугольник 4"/>
            <p:cNvSpPr/>
            <p:nvPr/>
          </p:nvSpPr>
          <p:spPr>
            <a:xfrm>
              <a:off x="169449" y="3941455"/>
              <a:ext cx="8388495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600" kern="1200" dirty="0" smtClean="0">
                  <a:latin typeface="Bookman Old Style" panose="02050604050505020204" pitchFamily="18" charset="0"/>
                </a:rPr>
                <a:t>Организация досуговой, спортивной, иной деятельности в группах продленного дня</a:t>
              </a:r>
              <a:endParaRPr lang="ru-RU" sz="2600" kern="1200" dirty="0"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0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0468" y="5949281"/>
            <a:ext cx="8904744" cy="820873"/>
            <a:chOff x="80468" y="5949281"/>
            <a:chExt cx="8904744" cy="820873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732063">
              <a:off x="80468" y="6164356"/>
              <a:ext cx="906785" cy="559517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иагональная полоса 15"/>
            <p:cNvSpPr/>
            <p:nvPr/>
          </p:nvSpPr>
          <p:spPr>
            <a:xfrm rot="5400000">
              <a:off x="149312" y="5885828"/>
              <a:ext cx="820873" cy="947779"/>
            </a:xfrm>
            <a:prstGeom prst="diagStripe">
              <a:avLst>
                <a:gd name="adj" fmla="val 7880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10564707">
              <a:off x="651300" y="6051365"/>
              <a:ext cx="230138" cy="538748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33639" y="6597352"/>
              <a:ext cx="7951573" cy="172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59578" y="73307"/>
            <a:ext cx="6712821" cy="6913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2" y="111859"/>
            <a:ext cx="648000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Koncovavv\Desktop\логотип Года педагога и наставника золот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6"/>
            <a:ext cx="1248819" cy="6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21111" y="1018358"/>
            <a:ext cx="269313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21111" y="1776598"/>
            <a:ext cx="269313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команда, педагоги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6704" y="3496816"/>
            <a:ext cx="3424755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Учитель. Школьная команда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климат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37885" y="2060848"/>
            <a:ext cx="269313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 модели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Минпросвещения России»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3465" y="1002214"/>
            <a:ext cx="28005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самодиагностики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37886" y="1018358"/>
            <a:ext cx="269313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программы развития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3465" y="1787080"/>
            <a:ext cx="280050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уровня освоения модели «Школа Минпросвещения России» (базовый, средний, полный (эталонный)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0468" y="5949281"/>
            <a:ext cx="8904744" cy="820873"/>
            <a:chOff x="80468" y="5949281"/>
            <a:chExt cx="8904744" cy="820873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732063">
              <a:off x="80468" y="6164356"/>
              <a:ext cx="906785" cy="559517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иагональная полоса 15"/>
            <p:cNvSpPr/>
            <p:nvPr/>
          </p:nvSpPr>
          <p:spPr>
            <a:xfrm rot="5400000">
              <a:off x="149312" y="5885828"/>
              <a:ext cx="820873" cy="947779"/>
            </a:xfrm>
            <a:prstGeom prst="diagStripe">
              <a:avLst>
                <a:gd name="adj" fmla="val 7880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10564707">
              <a:off x="651300" y="6051365"/>
              <a:ext cx="230138" cy="538748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33639" y="6597352"/>
              <a:ext cx="7951573" cy="172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59578" y="73307"/>
            <a:ext cx="6712821" cy="6913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2" y="111859"/>
            <a:ext cx="648000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Koncovavv\Desktop\логотип Года педагога и наставника золот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6"/>
            <a:ext cx="1248819" cy="6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90952" y="1076325"/>
            <a:ext cx="8794260" cy="4872956"/>
          </a:xfrm>
          <a:prstGeom prst="wedgeRoundRectCallout">
            <a:avLst>
              <a:gd name="adj1" fmla="val -32899"/>
              <a:gd name="adj2" fmla="val 49026"/>
              <a:gd name="adj3" fmla="val 16667"/>
            </a:avLst>
          </a:prstGeom>
          <a:gradFill>
            <a:gsLst>
              <a:gs pos="88365">
                <a:srgbClr val="DDF7FF"/>
              </a:gs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Единая система мониторинга эффективности деятельности образовательных организаций, органов управления образованием</a:t>
            </a:r>
            <a:endParaRPr lang="ru-RU" sz="4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4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0468" y="5949281"/>
            <a:ext cx="8904744" cy="820873"/>
            <a:chOff x="80468" y="5949281"/>
            <a:chExt cx="8904744" cy="820873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732063">
              <a:off x="80468" y="6164356"/>
              <a:ext cx="906785" cy="559517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иагональная полоса 15"/>
            <p:cNvSpPr/>
            <p:nvPr/>
          </p:nvSpPr>
          <p:spPr>
            <a:xfrm rot="5400000">
              <a:off x="149312" y="5885828"/>
              <a:ext cx="820873" cy="947779"/>
            </a:xfrm>
            <a:prstGeom prst="diagStripe">
              <a:avLst>
                <a:gd name="adj" fmla="val 7880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10564707">
              <a:off x="651300" y="6051365"/>
              <a:ext cx="230138" cy="538748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33639" y="6597352"/>
              <a:ext cx="7951573" cy="172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59578" y="73307"/>
            <a:ext cx="6712821" cy="6913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2" y="111859"/>
            <a:ext cx="648000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Koncovavv\Desktop\логотип Года педагога и наставника золот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6"/>
            <a:ext cx="1248819" cy="6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1083360"/>
            <a:ext cx="8805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КОМПОНЕНТЫ ИНДЕКСА КАЧЕСТВА ОБРАЗОВАНИЯ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420649"/>
              </p:ext>
            </p:extLst>
          </p:nvPr>
        </p:nvGraphicFramePr>
        <p:xfrm>
          <a:off x="323528" y="1694711"/>
          <a:ext cx="8534412" cy="46634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286634"/>
                <a:gridCol w="32477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Общественно-значимые направления оценки качества образования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по направлениям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обучающимися знаний и умений, необходимых для использования в практической деятельности / для продолжения образования / для освоения профессий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качества обучения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качественного образования независимо от места проживания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доступности качественного образования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Сформированность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обучающихся ценностных ориентаций, принятых в российском обществе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ценностных ориентаций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Психологический комфорт и безопасность обучающихся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школьного благополучия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Готовность выпускников школ к сознательному формированию своей траектории обучения / трудовой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профессионального самоопределения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5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0468" y="5949281"/>
            <a:ext cx="8904744" cy="820873"/>
            <a:chOff x="80468" y="5949281"/>
            <a:chExt cx="8904744" cy="820873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732063">
              <a:off x="80468" y="6164356"/>
              <a:ext cx="906785" cy="559517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иагональная полоса 15"/>
            <p:cNvSpPr/>
            <p:nvPr/>
          </p:nvSpPr>
          <p:spPr>
            <a:xfrm rot="5400000">
              <a:off x="149312" y="5885828"/>
              <a:ext cx="820873" cy="947779"/>
            </a:xfrm>
            <a:prstGeom prst="diagStripe">
              <a:avLst>
                <a:gd name="adj" fmla="val 7880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10564707">
              <a:off x="651300" y="6051365"/>
              <a:ext cx="230138" cy="538748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33639" y="6597352"/>
              <a:ext cx="7951573" cy="172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59578" y="73307"/>
            <a:ext cx="6712821" cy="6913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2" y="111859"/>
            <a:ext cx="648000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Koncovavv\Desktop\логотип Года педагога и наставника золот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6"/>
            <a:ext cx="1248819" cy="6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1083360"/>
            <a:ext cx="8805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cs typeface="Times New Roman" panose="02020603050405020304" pitchFamily="18" charset="0"/>
              </a:rPr>
              <a:t>АККРЕДИТАЦИОННЫЙ МОНИТОРИНГ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1700808"/>
            <a:ext cx="3096344" cy="15435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мониторинг системы образования (Постановление Правительства от  05.08.2013 №662)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57510" y="1700808"/>
            <a:ext cx="2516956" cy="15435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реже одного раза в три года, первая процедура в 2023 году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17840" y="3390900"/>
            <a:ext cx="2646164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25 января 2024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7838" y="4874222"/>
            <a:ext cx="2597980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до 01.05.2024, публикация на сайтах до 01.06.2024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75856" y="3429000"/>
            <a:ext cx="2952328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данных с 01.09.2023-01.12.2023 (ООО, ДО, ДОиН ХМАО-Югры)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28746" y="4756997"/>
            <a:ext cx="2664296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показателей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НОО - 4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ООО – 6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СОО - 6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99708" y="4777337"/>
            <a:ext cx="2664296" cy="14508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количество баллов для всех уровней образования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30 баллов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17840" y="1700808"/>
            <a:ext cx="2664296" cy="14133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на официальных сайтах ОО, ДО всех нормативных документов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3528" y="3428999"/>
            <a:ext cx="2808312" cy="12241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ответственных лиц за внесение информации на уровне ДО, ООО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459578" y="73307"/>
            <a:ext cx="6712821" cy="6913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54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2" y="111859"/>
            <a:ext cx="648000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Koncovavv\Desktop\логотип Года педагога и наставника золот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6"/>
            <a:ext cx="1248819" cy="6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80468" y="5949281"/>
            <a:ext cx="8904744" cy="820873"/>
            <a:chOff x="80468" y="5949281"/>
            <a:chExt cx="8904744" cy="820873"/>
          </a:xfrm>
        </p:grpSpPr>
        <p:sp>
          <p:nvSpPr>
            <p:cNvPr id="2" name="Прямоугольный треугольник 1"/>
            <p:cNvSpPr/>
            <p:nvPr/>
          </p:nvSpPr>
          <p:spPr>
            <a:xfrm rot="732063">
              <a:off x="80468" y="6164356"/>
              <a:ext cx="906785" cy="559517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Диагональная полоса 2"/>
            <p:cNvSpPr/>
            <p:nvPr/>
          </p:nvSpPr>
          <p:spPr>
            <a:xfrm rot="5400000">
              <a:off x="149312" y="5885828"/>
              <a:ext cx="820873" cy="947779"/>
            </a:xfrm>
            <a:prstGeom prst="diagStripe">
              <a:avLst>
                <a:gd name="adj" fmla="val 7880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ый треугольник 3"/>
            <p:cNvSpPr/>
            <p:nvPr/>
          </p:nvSpPr>
          <p:spPr>
            <a:xfrm rot="10564707">
              <a:off x="651300" y="6051365"/>
              <a:ext cx="230138" cy="538748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33639" y="6597352"/>
              <a:ext cx="7951573" cy="172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715404" cy="2093906"/>
          </a:xfrm>
        </p:spPr>
        <p:txBody>
          <a:bodyPr/>
          <a:lstStyle/>
          <a:p>
            <a:pPr marL="342900" indent="-342900" eaLnBrk="1" hangingPunct="1"/>
            <a:r>
              <a:rPr lang="ru-RU" alt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Благодарю вас </a:t>
            </a:r>
            <a:br>
              <a:rPr lang="ru-RU" alt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alt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 внимание!</a:t>
            </a:r>
            <a:endParaRPr lang="ru-RU" altLang="ru-RU" sz="7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23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0468" y="5949281"/>
            <a:ext cx="8904744" cy="820873"/>
            <a:chOff x="80468" y="5949281"/>
            <a:chExt cx="8904744" cy="820873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732063">
              <a:off x="80468" y="6164356"/>
              <a:ext cx="906785" cy="559517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иагональная полоса 15"/>
            <p:cNvSpPr/>
            <p:nvPr/>
          </p:nvSpPr>
          <p:spPr>
            <a:xfrm rot="5400000">
              <a:off x="149312" y="5885828"/>
              <a:ext cx="820873" cy="947779"/>
            </a:xfrm>
            <a:prstGeom prst="diagStripe">
              <a:avLst>
                <a:gd name="adj" fmla="val 7880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10564707">
              <a:off x="651300" y="6051365"/>
              <a:ext cx="230138" cy="538748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33639" y="6597352"/>
              <a:ext cx="7951573" cy="172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59578" y="73307"/>
            <a:ext cx="6712821" cy="6913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2" y="111859"/>
            <a:ext cx="648000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Koncovavv\Desktop\логотип Года педагога и наставника золот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6"/>
            <a:ext cx="1248819" cy="6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13158" y="2182046"/>
            <a:ext cx="37176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ЗНАНИЕ</a:t>
            </a:r>
          </a:p>
        </p:txBody>
      </p:sp>
    </p:spTree>
    <p:extLst>
      <p:ext uri="{BB962C8B-B14F-4D97-AF65-F5344CB8AC3E}">
        <p14:creationId xmlns:p14="http://schemas.microsoft.com/office/powerpoint/2010/main" val="42205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9484" y="919862"/>
            <a:ext cx="6773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Единое образовательное пространство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0468" y="5949281"/>
            <a:ext cx="8904744" cy="820873"/>
            <a:chOff x="80468" y="5949281"/>
            <a:chExt cx="8904744" cy="820873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732063">
              <a:off x="80468" y="6164356"/>
              <a:ext cx="906785" cy="559517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иагональная полоса 15"/>
            <p:cNvSpPr/>
            <p:nvPr/>
          </p:nvSpPr>
          <p:spPr>
            <a:xfrm rot="5400000">
              <a:off x="149312" y="5885828"/>
              <a:ext cx="820873" cy="947779"/>
            </a:xfrm>
            <a:prstGeom prst="diagStripe">
              <a:avLst>
                <a:gd name="adj" fmla="val 7880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10564707">
              <a:off x="651300" y="6051365"/>
              <a:ext cx="230138" cy="538748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33639" y="6597352"/>
              <a:ext cx="7951573" cy="172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59578" y="73307"/>
            <a:ext cx="6712821" cy="6913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2" y="111859"/>
            <a:ext cx="648000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Koncovavv\Desktop\логотип Года педагога и наставника золот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6"/>
            <a:ext cx="1248819" cy="6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52649" y="1365962"/>
            <a:ext cx="3785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С 2023-2024 учебного года: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251520" y="1844824"/>
            <a:ext cx="2880320" cy="151216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36000" rtlCol="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обновленные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1-2, 5-6, 10 классы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с одним вырезанным углом 22"/>
          <p:cNvSpPr/>
          <p:nvPr/>
        </p:nvSpPr>
        <p:spPr>
          <a:xfrm>
            <a:off x="3347864" y="1844824"/>
            <a:ext cx="2288434" cy="1512168"/>
          </a:xfrm>
          <a:prstGeom prst="snip1Rect">
            <a:avLst>
              <a:gd name="adj" fmla="val 2658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ФООП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1-11 классы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с одним вырезанным углом 23"/>
          <p:cNvSpPr/>
          <p:nvPr/>
        </p:nvSpPr>
        <p:spPr>
          <a:xfrm>
            <a:off x="5796136" y="1844824"/>
            <a:ext cx="2865076" cy="1512168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государственные учебники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предметам</a:t>
            </a:r>
          </a:p>
        </p:txBody>
      </p:sp>
      <p:sp>
        <p:nvSpPr>
          <p:cNvPr id="25" name="Прямоугольник с одним вырезанным углом 24"/>
          <p:cNvSpPr/>
          <p:nvPr/>
        </p:nvSpPr>
        <p:spPr>
          <a:xfrm>
            <a:off x="251520" y="3645024"/>
            <a:ext cx="2880319" cy="1296144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ФГИС «Моя школа»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с одним вырезанным углом 25"/>
          <p:cNvSpPr/>
          <p:nvPr/>
        </p:nvSpPr>
        <p:spPr>
          <a:xfrm>
            <a:off x="3347864" y="3645024"/>
            <a:ext cx="2322838" cy="1296144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система воспитания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32126" y="5408197"/>
            <a:ext cx="736772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/>
              <a:t>Портал «Единое содержание общего образования»</a:t>
            </a:r>
          </a:p>
          <a:p>
            <a:pPr algn="ctr"/>
            <a:r>
              <a:rPr lang="en-US" sz="2600" dirty="0" smtClean="0"/>
              <a:t>https</a:t>
            </a:r>
            <a:r>
              <a:rPr lang="en-US" sz="2600" dirty="0"/>
              <a:t>://</a:t>
            </a:r>
            <a:r>
              <a:rPr lang="en-US" sz="2600" dirty="0" smtClean="0"/>
              <a:t>edsoo.ru</a:t>
            </a:r>
            <a:endParaRPr lang="ru-RU" sz="2600" dirty="0"/>
          </a:p>
        </p:txBody>
      </p:sp>
      <p:sp>
        <p:nvSpPr>
          <p:cNvPr id="27" name="Прямоугольник с одним вырезанным углом 26"/>
          <p:cNvSpPr/>
          <p:nvPr/>
        </p:nvSpPr>
        <p:spPr>
          <a:xfrm>
            <a:off x="5831284" y="3645024"/>
            <a:ext cx="2865076" cy="1296144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инновационная инфраструктура</a:t>
            </a:r>
          </a:p>
        </p:txBody>
      </p:sp>
    </p:spTree>
    <p:extLst>
      <p:ext uri="{BB962C8B-B14F-4D97-AF65-F5344CB8AC3E}">
        <p14:creationId xmlns:p14="http://schemas.microsoft.com/office/powerpoint/2010/main" val="24011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0468" y="5949281"/>
            <a:ext cx="8904744" cy="820873"/>
            <a:chOff x="80468" y="5949281"/>
            <a:chExt cx="8904744" cy="820873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732063">
              <a:off x="80468" y="6164356"/>
              <a:ext cx="906785" cy="559517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иагональная полоса 15"/>
            <p:cNvSpPr/>
            <p:nvPr/>
          </p:nvSpPr>
          <p:spPr>
            <a:xfrm rot="5400000">
              <a:off x="149312" y="5885828"/>
              <a:ext cx="820873" cy="947779"/>
            </a:xfrm>
            <a:prstGeom prst="diagStripe">
              <a:avLst>
                <a:gd name="adj" fmla="val 7880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10564707">
              <a:off x="651300" y="6051365"/>
              <a:ext cx="230138" cy="538748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33639" y="6597352"/>
              <a:ext cx="7951573" cy="172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59578" y="73307"/>
            <a:ext cx="6712821" cy="6913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2" y="111859"/>
            <a:ext cx="648000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Koncovavv\Desktop\логотип Года педагога и наставника золот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6"/>
            <a:ext cx="1248819" cy="6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599280" y="1060865"/>
            <a:ext cx="7870505" cy="767520"/>
            <a:chOff x="428447" y="3903988"/>
            <a:chExt cx="7870505" cy="76752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28447" y="3903988"/>
              <a:ext cx="7870505" cy="7675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465914" y="3941455"/>
              <a:ext cx="7795571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Bookman Old Style" panose="02050604050505020204" pitchFamily="18" charset="0"/>
                </a:rPr>
                <a:t>Проведение внеурочных занятий «Разговоры о важном»</a:t>
              </a:r>
              <a:endParaRPr lang="ru-RU" sz="2000" kern="1200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457654" y="2039526"/>
            <a:ext cx="801213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В 2022-2023 учебном году:</a:t>
            </a:r>
          </a:p>
          <a:p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ru-RU" sz="2400" b="1" dirty="0">
                <a:latin typeface="Bookman Old Style" panose="02050604050505020204" pitchFamily="18" charset="0"/>
              </a:rPr>
              <a:t> </a:t>
            </a:r>
            <a:r>
              <a:rPr lang="ru-RU" sz="2400" b="1" dirty="0" smtClean="0">
                <a:latin typeface="Bookman Old Style" panose="02050604050505020204" pitchFamily="18" charset="0"/>
              </a:rPr>
              <a:t>35          175                   500                  30 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 тем    интерактивных          сценариев           федеральных </a:t>
            </a:r>
          </a:p>
          <a:p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latin typeface="Bookman Old Style" panose="02050604050505020204" pitchFamily="18" charset="0"/>
              </a:rPr>
              <a:t>               заданий                                                спикеров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34" y="3772429"/>
            <a:ext cx="3503478" cy="268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ятиугольник 6"/>
          <p:cNvSpPr/>
          <p:nvPr/>
        </p:nvSpPr>
        <p:spPr>
          <a:xfrm>
            <a:off x="323527" y="3789040"/>
            <a:ext cx="4685897" cy="6840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во всех шести общеобразовательных учреждениях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323526" y="4617208"/>
            <a:ext cx="4685898" cy="68400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 классные руководители, охват составил 100% обучающихся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1033639" y="5448287"/>
            <a:ext cx="4055300" cy="911429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РФ определило тематику занятий на 2023-2024 учебный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0468" y="5949281"/>
            <a:ext cx="8904744" cy="820873"/>
            <a:chOff x="80468" y="5949281"/>
            <a:chExt cx="8904744" cy="820873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732063">
              <a:off x="80468" y="6164356"/>
              <a:ext cx="906785" cy="559517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иагональная полоса 15"/>
            <p:cNvSpPr/>
            <p:nvPr/>
          </p:nvSpPr>
          <p:spPr>
            <a:xfrm rot="5400000">
              <a:off x="149312" y="5885828"/>
              <a:ext cx="820873" cy="947779"/>
            </a:xfrm>
            <a:prstGeom prst="diagStripe">
              <a:avLst>
                <a:gd name="adj" fmla="val 7880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10564707">
              <a:off x="651300" y="6051365"/>
              <a:ext cx="230138" cy="538748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33639" y="6597352"/>
              <a:ext cx="7951573" cy="172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59578" y="73307"/>
            <a:ext cx="6712821" cy="6913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2" y="111859"/>
            <a:ext cx="648000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Koncovavv\Desktop\логотип Года педагога и наставника золот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6"/>
            <a:ext cx="1248819" cy="6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599281" y="1060864"/>
            <a:ext cx="3851532" cy="2183469"/>
            <a:chOff x="428447" y="3903988"/>
            <a:chExt cx="9982659" cy="76752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28447" y="3903988"/>
              <a:ext cx="9982659" cy="7675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465915" y="3941455"/>
              <a:ext cx="9512751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dirty="0" smtClean="0">
                  <a:latin typeface="Bookman Old Style" panose="02050604050505020204" pitchFamily="18" charset="0"/>
                </a:rPr>
                <a:t>Регистрация школьных театров во Всероссийском реестре (</a:t>
              </a:r>
              <a:r>
                <a:rPr lang="en-US" sz="2000" dirty="0">
                  <a:latin typeface="Bookman Old Style" panose="02050604050505020204" pitchFamily="18" charset="0"/>
                </a:rPr>
                <a:t>http://vcht.center/reestr-teatrov</a:t>
              </a:r>
              <a:r>
                <a:rPr lang="en-US" sz="2000" dirty="0" smtClean="0">
                  <a:latin typeface="Bookman Old Style" panose="02050604050505020204" pitchFamily="18" charset="0"/>
                </a:rPr>
                <a:t>/</a:t>
              </a:r>
              <a:r>
                <a:rPr lang="ru-RU" sz="2000" dirty="0" smtClean="0">
                  <a:latin typeface="Bookman Old Style" panose="02050604050505020204" pitchFamily="18" charset="0"/>
                </a:rPr>
                <a:t>)</a:t>
              </a:r>
              <a:endParaRPr lang="ru-RU" sz="2000" kern="1200" dirty="0">
                <a:latin typeface="Bookman Old Style" panose="02050604050505020204" pitchFamily="18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16" y="1136095"/>
            <a:ext cx="3980896" cy="207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578569" y="3647946"/>
            <a:ext cx="3935252" cy="1944216"/>
            <a:chOff x="428447" y="3903988"/>
            <a:chExt cx="7870505" cy="76752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428447" y="3903988"/>
              <a:ext cx="7870505" cy="7675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465914" y="3941455"/>
              <a:ext cx="7795571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dirty="0" smtClean="0">
                  <a:latin typeface="Bookman Old Style" panose="02050604050505020204" pitchFamily="18" charset="0"/>
                </a:rPr>
                <a:t>Регистрация школьных спортивных клубов во Всероссийском реестре (</a:t>
              </a:r>
              <a:r>
                <a:rPr lang="en-US" sz="2000" dirty="0" smtClean="0">
                  <a:latin typeface="Bookman Old Style" panose="02050604050505020204" pitchFamily="18" charset="0"/>
                </a:rPr>
                <a:t>http://</a:t>
              </a:r>
              <a:r>
                <a:rPr lang="ru-RU" sz="2000" dirty="0" err="1" smtClean="0">
                  <a:latin typeface="Bookman Old Style" panose="02050604050505020204" pitchFamily="18" charset="0"/>
                </a:rPr>
                <a:t>еип-фкис.рф</a:t>
              </a:r>
              <a:r>
                <a:rPr lang="ru-RU" sz="2000" dirty="0" smtClean="0">
                  <a:latin typeface="Bookman Old Style" panose="02050604050505020204" pitchFamily="18" charset="0"/>
                </a:rPr>
                <a:t>/реестр-</a:t>
              </a:r>
              <a:r>
                <a:rPr lang="ru-RU" sz="2000" dirty="0" err="1" smtClean="0">
                  <a:latin typeface="Bookman Old Style" panose="02050604050505020204" pitchFamily="18" charset="0"/>
                </a:rPr>
                <a:t>шск</a:t>
              </a:r>
              <a:r>
                <a:rPr lang="ru-RU" sz="2000" dirty="0" smtClean="0">
                  <a:latin typeface="Bookman Old Style" panose="02050604050505020204" pitchFamily="18" charset="0"/>
                </a:rPr>
                <a:t>/)</a:t>
              </a:r>
              <a:endParaRPr lang="ru-RU" sz="2000" kern="1200" dirty="0">
                <a:latin typeface="Bookman Old Style" panose="02050604050505020204" pitchFamily="18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87" y="3742854"/>
            <a:ext cx="4119520" cy="185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2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0468" y="5949281"/>
            <a:ext cx="8904744" cy="820873"/>
            <a:chOff x="80468" y="5949281"/>
            <a:chExt cx="8904744" cy="820873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732063">
              <a:off x="80468" y="6164356"/>
              <a:ext cx="906785" cy="559517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иагональная полоса 15"/>
            <p:cNvSpPr/>
            <p:nvPr/>
          </p:nvSpPr>
          <p:spPr>
            <a:xfrm rot="5400000">
              <a:off x="149312" y="5885828"/>
              <a:ext cx="820873" cy="947779"/>
            </a:xfrm>
            <a:prstGeom prst="diagStripe">
              <a:avLst>
                <a:gd name="adj" fmla="val 7880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10564707">
              <a:off x="651300" y="6051365"/>
              <a:ext cx="230138" cy="538748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33639" y="6597352"/>
              <a:ext cx="7951573" cy="172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59578" y="73307"/>
            <a:ext cx="6712821" cy="6913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2" y="111859"/>
            <a:ext cx="648000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Koncovavv\Desktop\логотип Года педагога и наставника золот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6"/>
            <a:ext cx="1248819" cy="6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07630" y="1738645"/>
            <a:ext cx="60981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ВОСПИТАНИЕ</a:t>
            </a:r>
          </a:p>
        </p:txBody>
      </p:sp>
    </p:spTree>
    <p:extLst>
      <p:ext uri="{BB962C8B-B14F-4D97-AF65-F5344CB8AC3E}">
        <p14:creationId xmlns:p14="http://schemas.microsoft.com/office/powerpoint/2010/main" val="1230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0468" y="5949281"/>
            <a:ext cx="8904744" cy="820873"/>
            <a:chOff x="80468" y="5949281"/>
            <a:chExt cx="8904744" cy="820873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732063">
              <a:off x="80468" y="6164356"/>
              <a:ext cx="906785" cy="559517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иагональная полоса 15"/>
            <p:cNvSpPr/>
            <p:nvPr/>
          </p:nvSpPr>
          <p:spPr>
            <a:xfrm rot="5400000">
              <a:off x="149312" y="5885828"/>
              <a:ext cx="820873" cy="947779"/>
            </a:xfrm>
            <a:prstGeom prst="diagStripe">
              <a:avLst>
                <a:gd name="adj" fmla="val 7880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10564707">
              <a:off x="651300" y="6051365"/>
              <a:ext cx="230138" cy="538748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33639" y="6597352"/>
              <a:ext cx="7951573" cy="172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59578" y="73307"/>
            <a:ext cx="6712821" cy="6913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2" y="111859"/>
            <a:ext cx="648000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Koncovavv\Desktop\логотип Года педагога и наставника золот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6"/>
            <a:ext cx="1248819" cy="6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70241650"/>
              </p:ext>
            </p:extLst>
          </p:nvPr>
        </p:nvGraphicFramePr>
        <p:xfrm>
          <a:off x="251520" y="1076325"/>
          <a:ext cx="8568952" cy="496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25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0468" y="5949281"/>
            <a:ext cx="8904744" cy="820873"/>
            <a:chOff x="80468" y="5949281"/>
            <a:chExt cx="8904744" cy="820873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732063">
              <a:off x="80468" y="6164356"/>
              <a:ext cx="906785" cy="559517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иагональная полоса 15"/>
            <p:cNvSpPr/>
            <p:nvPr/>
          </p:nvSpPr>
          <p:spPr>
            <a:xfrm rot="5400000">
              <a:off x="149312" y="5885828"/>
              <a:ext cx="820873" cy="947779"/>
            </a:xfrm>
            <a:prstGeom prst="diagStripe">
              <a:avLst>
                <a:gd name="adj" fmla="val 7880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10564707">
              <a:off x="651300" y="6051365"/>
              <a:ext cx="230138" cy="538748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33639" y="6597352"/>
              <a:ext cx="7951573" cy="172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59578" y="73307"/>
            <a:ext cx="6712821" cy="6913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2" y="111859"/>
            <a:ext cx="648000" cy="7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Koncovavv\Desktop\логотип Года педагога и наставника золот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6"/>
            <a:ext cx="1248819" cy="6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721031" y="1076325"/>
            <a:ext cx="7776872" cy="767520"/>
            <a:chOff x="480392" y="2712716"/>
            <a:chExt cx="7776872" cy="76752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80392" y="2712716"/>
              <a:ext cx="7776872" cy="76752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517859" y="2750183"/>
              <a:ext cx="7701938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Построение единой системы военно-патриотического воспитания</a:t>
              </a:r>
              <a:endParaRPr lang="ru-RU" sz="2000" kern="12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23528" y="2102629"/>
            <a:ext cx="8013684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ПОДЪЕМ ФЛАГА И ИСПОЛНЕНИЕ ГИМНА</a:t>
            </a:r>
            <a:endParaRPr lang="ru-RU" sz="22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2636912"/>
            <a:ext cx="8013684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Информационные материалы «НАШИ ГЕРОИ»</a:t>
            </a:r>
            <a:endParaRPr lang="ru-RU" sz="22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3235623"/>
            <a:ext cx="8013684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Программа </a:t>
            </a:r>
            <a:r>
              <a:rPr lang="ru-RU" sz="2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социальной активности обучающихся начальных классов </a:t>
            </a:r>
            <a:r>
              <a:rPr lang="ru-RU" sz="2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«ОРЛЯТА РОССИИ»</a:t>
            </a:r>
            <a:endParaRPr lang="ru-RU" sz="22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528" y="4171727"/>
            <a:ext cx="8013684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Добровольное российское детско-юношеское </a:t>
            </a:r>
            <a:r>
              <a:rPr lang="ru-RU" sz="2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движение «ЮНАРМИЯ»</a:t>
            </a:r>
            <a:endParaRPr lang="ru-RU" sz="22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1412" y="5086345"/>
            <a:ext cx="8013684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Проект «БЕЗ СРОКА ДАВНОСТИ»</a:t>
            </a:r>
            <a:endParaRPr lang="ru-RU" sz="22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6137" y="5611887"/>
            <a:ext cx="7318959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Всероссийский форум руководителей военно-патриотических клубов</a:t>
            </a:r>
            <a:endParaRPr lang="ru-RU" sz="22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12922</TotalTime>
  <Words>1084</Words>
  <Application>Microsoft Office PowerPoint</Application>
  <PresentationFormat>Экран (4:3)</PresentationFormat>
  <Paragraphs>245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Школа Минпросвещения: единые подходы к формированию содержания образования и воспитания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вас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организации детской оздоровительной кампании 2014 года, основных направлениях организации отдыха, оздоровления, занятости детей в 2015 году</dc:title>
  <dc:creator>User</dc:creator>
  <cp:lastModifiedBy>Концова В.В.</cp:lastModifiedBy>
  <cp:revision>332</cp:revision>
  <cp:lastPrinted>2016-04-20T13:31:24Z</cp:lastPrinted>
  <dcterms:created xsi:type="dcterms:W3CDTF">2014-12-10T11:06:55Z</dcterms:created>
  <dcterms:modified xsi:type="dcterms:W3CDTF">2023-08-28T11:05:50Z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TC010690071049</vt:lpwstr>
  </property>
</Properties>
</file>