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.10417446614241753"/>
                  <c:y val="0.10579999369439431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Читательская грамотность</a:t>
                    </a:r>
                    <a:endParaRPr lang="ru-RU" dirty="0" smtClean="0"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CA8-4E22-B31A-8487860E07F1}"/>
                </c:ext>
              </c:extLst>
            </c:dLbl>
            <c:dLbl>
              <c:idx val="1"/>
              <c:layout>
                <c:manualLayout>
                  <c:x val="7.3118626408458041E-3"/>
                  <c:y val="7.7967875941712186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Математическая</a:t>
                    </a:r>
                    <a:r>
                      <a:rPr lang="ru-RU" sz="18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грамотность</a:t>
                    </a:r>
                    <a:endParaRPr lang="ru-RU" dirty="0" smtClean="0">
                      <a:effectLst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CA8-4E22-B31A-8487860E07F1}"/>
                </c:ext>
              </c:extLst>
            </c:dLbl>
            <c:dLbl>
              <c:idx val="2"/>
              <c:layout>
                <c:manualLayout>
                  <c:x val="2.6148471831794599E-3"/>
                  <c:y val="-0.14329807949266898"/>
                </c:manualLayout>
              </c:layout>
              <c:tx>
                <c:rich>
                  <a:bodyPr/>
                  <a:lstStyle/>
                  <a:p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Фиансовая</a:t>
                    </a:r>
                    <a:r>
                      <a:rPr lang="ru-RU" baseline="0" smtClean="0">
                        <a:latin typeface="Times New Roman" pitchFamily="18" charset="0"/>
                        <a:cs typeface="Times New Roman" pitchFamily="18" charset="0"/>
                      </a:rPr>
                      <a:t> грамотность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CA8-4E22-B31A-8487860E07F1}"/>
                </c:ext>
              </c:extLst>
            </c:dLbl>
            <c:dLbl>
              <c:idx val="3"/>
              <c:layout>
                <c:manualLayout>
                  <c:x val="-4.7298316060120305E-2"/>
                  <c:y val="7.0154554899305485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Естественно- научная грамотность</a:t>
                    </a:r>
                    <a:endParaRPr lang="ru-RU" dirty="0" smtClean="0">
                      <a:effectLst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CA8-4E22-B31A-8487860E07F1}"/>
                </c:ext>
              </c:extLst>
            </c:dLbl>
            <c:dLbl>
              <c:idx val="4"/>
              <c:layout>
                <c:manualLayout>
                  <c:x val="-0.12917962429944757"/>
                  <c:y val="8.0746658779655117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Креативное мышление</a:t>
                    </a:r>
                    <a:endParaRPr lang="ru-RU" dirty="0" smtClean="0"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*разрешение проблем</a:t>
                    </a:r>
                    <a:endParaRPr lang="ru-RU" dirty="0" smtClean="0"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800" dirty="0" smtClean="0">
                        <a:effectLst/>
                        <a:latin typeface="Times New Roman" pitchFamily="18" charset="0"/>
                        <a:cs typeface="Times New Roman" pitchFamily="18" charset="0"/>
                      </a:rPr>
                      <a:t>*глобальные компетенции</a:t>
                    </a:r>
                    <a:endParaRPr lang="ru-RU" dirty="0" smtClean="0">
                      <a:effectLst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CA8-4E22-B31A-8487860E07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A8-4E22-B31A-8487860E07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0.36975</cdr:x>
      <cdr:y>0.24324</cdr:y>
    </cdr:from>
    <cdr:to>
      <cdr:x>0.47646</cdr:x>
      <cdr:y>0.41485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6835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2021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0.60504</cdr:x>
      <cdr:y>0.52703</cdr:y>
    </cdr:from>
    <cdr:to>
      <cdr:x>0.71175</cdr:x>
      <cdr:y>0.69863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84576" y="28083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2021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0.53782</cdr:x>
      <cdr:y>0.24324</cdr:y>
    </cdr:from>
    <cdr:to>
      <cdr:x>0.64453</cdr:x>
      <cdr:y>0.41485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0851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2027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0.31933</cdr:x>
      <cdr:y>0.52703</cdr:y>
    </cdr:from>
    <cdr:to>
      <cdr:x>0.42604</cdr:x>
      <cdr:y>0.69863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736304" y="28083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2024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94421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«Естественнонаучная </a:t>
            </a:r>
            <a:r>
              <a:rPr lang="ru-RU" sz="3200" b="1" dirty="0">
                <a:latin typeface="Times New Roman" pitchFamily="18" charset="0"/>
                <a:ea typeface="Calibri"/>
                <a:cs typeface="Times New Roman" pitchFamily="18" charset="0"/>
              </a:rPr>
              <a:t>грамотность школьников через решение задач PISA»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365104"/>
            <a:ext cx="7272808" cy="17526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Щербинина Г.И.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биологии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ЛГ МАОУ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СОШ №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86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350073"/>
              </p:ext>
            </p:extLst>
          </p:nvPr>
        </p:nvGraphicFramePr>
        <p:xfrm>
          <a:off x="107505" y="260646"/>
          <a:ext cx="8856984" cy="640871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3427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Оцениваемые</a:t>
                      </a:r>
                      <a:r>
                        <a:rPr lang="ru-RU" sz="1800" b="0" spc="-7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компетенции,</a:t>
                      </a:r>
                      <a:r>
                        <a:rPr lang="ru-RU" sz="1800" b="0" spc="-65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умения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3230" marR="431165" algn="ctr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</a:t>
                      </a:r>
                      <a:r>
                        <a:rPr lang="ru-RU" sz="1800" spc="-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учебного</a:t>
                      </a:r>
                      <a:r>
                        <a:rPr lang="ru-RU" sz="1800" spc="-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задания,</a:t>
                      </a:r>
                      <a:r>
                        <a:rPr lang="ru-RU" sz="1800" spc="-55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направленного</a:t>
                      </a:r>
                      <a:r>
                        <a:rPr lang="ru-RU" sz="1800" spc="-3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endParaRPr lang="ru-RU" sz="11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формирование/оценку</a:t>
                      </a:r>
                      <a:r>
                        <a:rPr lang="ru-RU" sz="1800" spc="-55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6218">
                <a:tc>
                  <a:txBody>
                    <a:bodyPr/>
                    <a:lstStyle/>
                    <a:p>
                      <a:pPr marL="90805">
                        <a:lnSpc>
                          <a:spcPct val="101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Анализировать,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интерпретировать</a:t>
                      </a:r>
                      <a:r>
                        <a:rPr lang="ru-RU" sz="16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данные</a:t>
                      </a:r>
                      <a:r>
                        <a:rPr lang="ru-RU" sz="1600" spc="-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600" spc="-3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делать соответствующие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выводы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18415">
                        <a:lnSpc>
                          <a:spcPct val="101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Предлагается формулировать выводы на основе интерпретации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данных, представленных в различных формах: графики, таблицы,</a:t>
                      </a:r>
                      <a:r>
                        <a:rPr lang="ru-RU" sz="1600" spc="-3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диаграммы,</a:t>
                      </a:r>
                      <a:r>
                        <a:rPr lang="ru-RU" sz="1600" spc="-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фотографии,</a:t>
                      </a:r>
                      <a:r>
                        <a:rPr lang="ru-RU" sz="1600" spc="-4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географические</a:t>
                      </a:r>
                      <a:r>
                        <a:rPr lang="ru-RU" sz="1600" spc="-6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карты,</a:t>
                      </a:r>
                      <a:r>
                        <a:rPr lang="ru-RU" sz="1600" spc="-7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словесный</a:t>
                      </a:r>
                      <a:r>
                        <a:rPr lang="ru-RU" sz="1600" spc="-8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текст.</a:t>
                      </a:r>
                      <a:r>
                        <a:rPr lang="ru-RU" sz="1600" spc="-3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Данные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могут быть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представлены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6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сочетании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форм.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3668">
                <a:tc>
                  <a:txBody>
                    <a:bodyPr/>
                    <a:lstStyle/>
                    <a:p>
                      <a:pPr marL="90805">
                        <a:lnSpc>
                          <a:spcPct val="101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Преобразовывать</a:t>
                      </a:r>
                      <a:r>
                        <a:rPr lang="ru-RU" sz="1600" spc="-6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одну</a:t>
                      </a:r>
                      <a:r>
                        <a:rPr lang="ru-RU" sz="1600" spc="-7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</a:t>
                      </a:r>
                      <a:r>
                        <a:rPr lang="ru-RU" sz="1600" spc="-5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представления</a:t>
                      </a:r>
                      <a:r>
                        <a:rPr lang="ru-RU" sz="1600" spc="-3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данных</a:t>
                      </a:r>
                      <a:r>
                        <a:rPr lang="ru-RU" sz="1600" spc="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другую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Предлагается</a:t>
                      </a:r>
                      <a:r>
                        <a:rPr lang="ru-RU" sz="1600" spc="-5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преобразовать</a:t>
                      </a:r>
                      <a:r>
                        <a:rPr lang="ru-RU" sz="1600" spc="-2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одну</a:t>
                      </a:r>
                      <a:r>
                        <a:rPr lang="ru-RU" sz="1600" spc="-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</a:t>
                      </a:r>
                      <a:r>
                        <a:rPr lang="ru-RU" sz="1600" spc="-3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представления</a:t>
                      </a:r>
                      <a:r>
                        <a:rPr lang="ru-RU" sz="1600" spc="-2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научной</a:t>
                      </a: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1440" marR="18415">
                        <a:lnSpc>
                          <a:spcPct val="101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информации в</a:t>
                      </a:r>
                      <a:r>
                        <a:rPr lang="ru-RU" sz="1600" spc="-3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другую,</a:t>
                      </a:r>
                      <a:r>
                        <a:rPr lang="ru-RU" sz="16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например:</a:t>
                      </a:r>
                      <a:r>
                        <a:rPr lang="ru-RU" sz="16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словесную</a:t>
                      </a:r>
                      <a:r>
                        <a:rPr lang="ru-RU" sz="1600" spc="-4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600" spc="-4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схематический</a:t>
                      </a:r>
                      <a:r>
                        <a:rPr lang="ru-RU" sz="16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рисунок,</a:t>
                      </a:r>
                      <a:r>
                        <a:rPr lang="ru-RU" sz="1600" spc="-34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табличную</a:t>
                      </a:r>
                      <a:r>
                        <a:rPr lang="ru-RU" sz="1600" spc="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</a:t>
                      </a:r>
                      <a:r>
                        <a:rPr lang="ru-RU" sz="16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6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график</a:t>
                      </a:r>
                      <a:r>
                        <a:rPr lang="ru-RU" sz="1600" spc="2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r>
                        <a:rPr lang="ru-RU" sz="1600" spc="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диаграмму</a:t>
                      </a:r>
                      <a:r>
                        <a:rPr lang="ru-RU" sz="1600" spc="4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6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т.д.</a:t>
                      </a:r>
                      <a:endParaRPr lang="ru-RU" sz="110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8153">
                <a:tc>
                  <a:txBody>
                    <a:bodyPr/>
                    <a:lstStyle/>
                    <a:p>
                      <a:pPr marL="90805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Распознавать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допущения,</a:t>
                      </a:r>
                      <a:r>
                        <a:rPr lang="ru-RU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доказательства</a:t>
                      </a:r>
                      <a:r>
                        <a:rPr lang="ru-RU" sz="16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080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рассуждения</a:t>
                      </a:r>
                      <a:r>
                        <a:rPr lang="ru-RU" sz="16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6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научных</a:t>
                      </a:r>
                      <a:r>
                        <a:rPr lang="ru-RU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текстах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Предлагается</a:t>
                      </a:r>
                      <a:r>
                        <a:rPr lang="ru-RU" sz="1600" spc="-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выявлять</a:t>
                      </a:r>
                      <a:r>
                        <a:rPr lang="ru-RU" sz="1600" spc="-4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600" spc="-3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формулировать</a:t>
                      </a:r>
                      <a:r>
                        <a:rPr lang="ru-RU" sz="16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допущения,</a:t>
                      </a:r>
                      <a:r>
                        <a:rPr lang="ru-RU" sz="16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sz="1600" spc="-4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которых</a:t>
                      </a: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1440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строится</a:t>
                      </a:r>
                      <a:r>
                        <a:rPr lang="ru-RU" sz="1600" spc="-4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</a:t>
                      </a:r>
                      <a:r>
                        <a:rPr lang="ru-RU" sz="1600" spc="-3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r>
                        <a:rPr lang="ru-RU" sz="16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иное</a:t>
                      </a:r>
                      <a:r>
                        <a:rPr lang="ru-RU" sz="16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научное</a:t>
                      </a:r>
                      <a:r>
                        <a:rPr lang="ru-RU" sz="16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рассуждение,</a:t>
                      </a:r>
                      <a:r>
                        <a:rPr lang="ru-RU" sz="1600" spc="-4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1600" spc="-3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также</a:t>
                      </a:r>
                      <a:r>
                        <a:rPr lang="ru-RU" sz="1600" spc="-2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характеризовать</a:t>
                      </a: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1440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сами</a:t>
                      </a:r>
                      <a:r>
                        <a:rPr lang="ru-RU" sz="1600" spc="-3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типы</a:t>
                      </a:r>
                      <a:r>
                        <a:rPr lang="ru-RU" sz="16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научного</a:t>
                      </a:r>
                      <a:r>
                        <a:rPr lang="ru-RU" sz="16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текста:</a:t>
                      </a:r>
                      <a:r>
                        <a:rPr lang="ru-RU" sz="1600" spc="-5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доказательство,</a:t>
                      </a:r>
                      <a:r>
                        <a:rPr lang="ru-RU" sz="16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рассуждение,</a:t>
                      </a:r>
                      <a:r>
                        <a:rPr lang="ru-RU" sz="1600" spc="-3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допущение.</a:t>
                      </a:r>
                      <a:endParaRPr lang="ru-RU" sz="110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7247">
                <a:tc>
                  <a:txBody>
                    <a:bodyPr/>
                    <a:lstStyle/>
                    <a:p>
                      <a:pPr marL="90805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Оценивать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ru-RU" sz="16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научной точки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зрения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080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аргументы</a:t>
                      </a:r>
                      <a:r>
                        <a:rPr lang="ru-RU" sz="16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доказательства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</a:t>
                      </a:r>
                      <a:r>
                        <a:rPr lang="ru-RU" sz="16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различных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080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источников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Предлагается</a:t>
                      </a:r>
                      <a:r>
                        <a:rPr lang="ru-RU" sz="16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оценить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1600" spc="-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научной</a:t>
                      </a:r>
                      <a:r>
                        <a:rPr lang="ru-RU" sz="16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точки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зрения</a:t>
                      </a:r>
                      <a:r>
                        <a:rPr lang="ru-RU" sz="1600" spc="-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корректность</a:t>
                      </a:r>
                      <a:r>
                        <a:rPr lang="ru-RU" sz="1600" spc="-4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1440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убедительность</a:t>
                      </a:r>
                      <a:r>
                        <a:rPr lang="ru-RU" sz="1600" spc="-4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утверждений,</a:t>
                      </a:r>
                      <a:r>
                        <a:rPr lang="ru-RU" sz="1600" spc="-4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содержащихся</a:t>
                      </a:r>
                      <a:r>
                        <a:rPr lang="ru-RU" sz="1600" spc="-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600" spc="-5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различных</a:t>
                      </a:r>
                      <a:r>
                        <a:rPr lang="ru-RU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источниках,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144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например,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научно-популярных текстах,</a:t>
                      </a:r>
                      <a:r>
                        <a:rPr lang="ru-RU" sz="1600" spc="-6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сообщениях</a:t>
                      </a:r>
                      <a:r>
                        <a:rPr lang="ru-RU" sz="1600" spc="-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СМИ,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1440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высказываниях</a:t>
                      </a:r>
                      <a:r>
                        <a:rPr lang="ru-RU" sz="1600" spc="-3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людей.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40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ocshapegroup186"/>
          <p:cNvGrpSpPr>
            <a:grpSpLocks/>
          </p:cNvGrpSpPr>
          <p:nvPr/>
        </p:nvGrpSpPr>
        <p:grpSpPr bwMode="auto">
          <a:xfrm>
            <a:off x="251459" y="261714"/>
            <a:ext cx="8497110" cy="6359530"/>
            <a:chOff x="615" y="2491"/>
            <a:chExt cx="13059" cy="10014"/>
          </a:xfrm>
        </p:grpSpPr>
        <p:pic>
          <p:nvPicPr>
            <p:cNvPr id="3080" name="docshape19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" y="2491"/>
              <a:ext cx="10185" cy="5228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pic>
        <p:pic>
          <p:nvPicPr>
            <p:cNvPr id="3083" name="docshape19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" y="7801"/>
              <a:ext cx="13059" cy="4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Прямоугольник 2"/>
          <p:cNvSpPr/>
          <p:nvPr/>
        </p:nvSpPr>
        <p:spPr>
          <a:xfrm>
            <a:off x="6878541" y="836712"/>
            <a:ext cx="2265459" cy="12744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Пример задачи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55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Тип данной задачи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docshapegroup224"/>
          <p:cNvGrpSpPr>
            <a:grpSpLocks/>
          </p:cNvGrpSpPr>
          <p:nvPr/>
        </p:nvGrpSpPr>
        <p:grpSpPr bwMode="auto">
          <a:xfrm>
            <a:off x="539552" y="1412775"/>
            <a:ext cx="8273415" cy="5113129"/>
            <a:chOff x="145" y="3128"/>
            <a:chExt cx="13029" cy="8391"/>
          </a:xfrm>
        </p:grpSpPr>
        <p:pic>
          <p:nvPicPr>
            <p:cNvPr id="4101" name="docshape22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4" y="6078"/>
              <a:ext cx="10740" cy="5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docshape22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7" y="6121"/>
              <a:ext cx="9875" cy="4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4" name="docshape23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" y="3128"/>
              <a:ext cx="4104" cy="2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8547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960" y="274638"/>
            <a:ext cx="8829040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Решение задачи «Что у кота на уме?»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docshapegroup243"/>
          <p:cNvGrpSpPr>
            <a:grpSpLocks/>
          </p:cNvGrpSpPr>
          <p:nvPr/>
        </p:nvGrpSpPr>
        <p:grpSpPr bwMode="auto">
          <a:xfrm>
            <a:off x="-3276" y="924323"/>
            <a:ext cx="8819496" cy="5673030"/>
            <a:chOff x="36" y="4795"/>
            <a:chExt cx="9422" cy="6005"/>
          </a:xfrm>
        </p:grpSpPr>
        <p:pic>
          <p:nvPicPr>
            <p:cNvPr id="5132" name="docshape25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" y="4795"/>
              <a:ext cx="8540" cy="6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3" name="docshape25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" y="4795"/>
              <a:ext cx="9422" cy="6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380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Оценивание выполнения  задачи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686211"/>
              </p:ext>
            </p:extLst>
          </p:nvPr>
        </p:nvGraphicFramePr>
        <p:xfrm>
          <a:off x="395536" y="1628800"/>
          <a:ext cx="8496944" cy="5037365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3581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</a:t>
                      </a:r>
                      <a:r>
                        <a:rPr lang="ru-RU" baseline="0" dirty="0" smtClean="0"/>
                        <a:t> ответа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баллы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35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dirty="0" smtClean="0"/>
                        <a:t>Ответ принимается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полностью</a:t>
                      </a:r>
                    </a:p>
                    <a:p>
                      <a:r>
                        <a:rPr lang="ru-RU" dirty="0" smtClean="0"/>
                        <a:t>Выбраны утверждения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 балла</a:t>
                      </a:r>
                    </a:p>
                    <a:p>
                      <a:r>
                        <a:rPr lang="ru-RU" dirty="0" smtClean="0"/>
                        <a:t>1,2,4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581"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 принимается частично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балл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5178">
                <a:tc>
                  <a:txBody>
                    <a:bodyPr/>
                    <a:lstStyle/>
                    <a:p>
                      <a:r>
                        <a:rPr lang="ru-RU" dirty="0" smtClean="0"/>
                        <a:t>В ответе указанно только 2 верных утверждения,</a:t>
                      </a:r>
                      <a:r>
                        <a:rPr lang="ru-RU" baseline="0" dirty="0" smtClean="0"/>
                        <a:t> т.к. предложен один из вариантов 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и 3, 1 и 4,3 и 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0625"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 не принимается если  ученик указал</a:t>
                      </a:r>
                      <a:r>
                        <a:rPr lang="ru-RU" baseline="0" dirty="0" smtClean="0"/>
                        <a:t> ответы отличные 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1,3,4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99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2146250"/>
          </a:xfrm>
        </p:spPr>
        <p:txBody>
          <a:bodyPr>
            <a:normAutofit fontScale="90000"/>
          </a:bodyPr>
          <a:lstStyle/>
          <a:p>
            <a:pPr marL="86360" algn="just">
              <a:spcBef>
                <a:spcPts val="365"/>
              </a:spcBef>
              <a:spcAft>
                <a:spcPts val="0"/>
              </a:spcAft>
            </a:pPr>
            <a:r>
              <a:rPr lang="ru-RU" sz="2700" dirty="0" smtClean="0">
                <a:latin typeface="Times New Roman" pitchFamily="18" charset="0"/>
                <a:ea typeface="Cambria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ea typeface="Cambria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ea typeface="Cambria"/>
                <a:cs typeface="Times New Roman" pitchFamily="18" charset="0"/>
              </a:rPr>
              <a:t>Естественнонаучная</a:t>
            </a:r>
            <a:r>
              <a:rPr lang="ru-RU" sz="2700" b="1" spc="-30" dirty="0" smtClean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700" b="1" dirty="0">
                <a:latin typeface="Times New Roman" pitchFamily="18" charset="0"/>
                <a:ea typeface="Cambria"/>
                <a:cs typeface="Times New Roman" pitchFamily="18" charset="0"/>
              </a:rPr>
              <a:t>грамотность</a:t>
            </a:r>
            <a:r>
              <a:rPr lang="ru-RU" sz="2700" b="1" spc="-3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ea typeface="Cambria"/>
                <a:cs typeface="Times New Roman" pitchFamily="18" charset="0"/>
              </a:rPr>
              <a:t>–</a:t>
            </a:r>
            <a:r>
              <a:rPr lang="ru-RU" sz="2700" spc="-1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ea typeface="Cambria"/>
                <a:cs typeface="Times New Roman" pitchFamily="18" charset="0"/>
              </a:rPr>
              <a:t>это</a:t>
            </a:r>
            <a:r>
              <a:rPr lang="ru-RU" sz="2700" spc="-3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ea typeface="Cambria"/>
                <a:cs typeface="Times New Roman" pitchFamily="18" charset="0"/>
              </a:rPr>
              <a:t>способность</a:t>
            </a:r>
            <a:r>
              <a:rPr lang="ru-RU" sz="2700" spc="-5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ea typeface="Cambria"/>
                <a:cs typeface="Times New Roman" pitchFamily="18" charset="0"/>
              </a:rPr>
              <a:t>человека</a:t>
            </a:r>
            <a:r>
              <a:rPr lang="ru-RU" sz="2700" spc="-4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ea typeface="Cambria"/>
                <a:cs typeface="Times New Roman" pitchFamily="18" charset="0"/>
              </a:rPr>
              <a:t>занимать</a:t>
            </a:r>
            <a:r>
              <a:rPr lang="ru-RU" sz="2700" spc="-2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ea typeface="Cambria"/>
                <a:cs typeface="Times New Roman" pitchFamily="18" charset="0"/>
              </a:rPr>
              <a:t>активную</a:t>
            </a:r>
            <a:r>
              <a:rPr lang="ru-RU" sz="2700" spc="-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ea typeface="Cambria"/>
                <a:cs typeface="Times New Roman" pitchFamily="18" charset="0"/>
              </a:rPr>
              <a:t>гражданскую</a:t>
            </a:r>
            <a:r>
              <a:rPr lang="ru-RU" sz="2700" spc="-2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ea typeface="Cambria"/>
                <a:cs typeface="Times New Roman" pitchFamily="18" charset="0"/>
              </a:rPr>
              <a:t>позицию</a:t>
            </a:r>
            <a:br>
              <a:rPr lang="ru-RU" sz="2700" dirty="0">
                <a:latin typeface="Times New Roman" pitchFamily="18" charset="0"/>
                <a:ea typeface="Cambria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ea typeface="Cambria"/>
                <a:cs typeface="Times New Roman" pitchFamily="18" charset="0"/>
              </a:rPr>
              <a:t>по</a:t>
            </a:r>
            <a:r>
              <a:rPr lang="ru-RU" sz="2700" spc="-2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ea typeface="Cambria"/>
                <a:cs typeface="Times New Roman" pitchFamily="18" charset="0"/>
              </a:rPr>
              <a:t>общественно</a:t>
            </a:r>
            <a:r>
              <a:rPr lang="ru-RU" sz="2700" spc="-3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ea typeface="Cambria"/>
                <a:cs typeface="Times New Roman" pitchFamily="18" charset="0"/>
              </a:rPr>
              <a:t>значимым</a:t>
            </a:r>
            <a:r>
              <a:rPr lang="ru-RU" sz="2700" spc="-1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ea typeface="Cambria"/>
                <a:cs typeface="Times New Roman" pitchFamily="18" charset="0"/>
              </a:rPr>
              <a:t>вопросам,</a:t>
            </a:r>
            <a:r>
              <a:rPr lang="ru-RU" sz="2700" spc="-1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ea typeface="Cambria"/>
                <a:cs typeface="Times New Roman" pitchFamily="18" charset="0"/>
              </a:rPr>
              <a:t>связанным</a:t>
            </a:r>
            <a:r>
              <a:rPr lang="ru-RU" sz="2700" spc="-2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ea typeface="Cambria"/>
                <a:cs typeface="Times New Roman" pitchFamily="18" charset="0"/>
              </a:rPr>
              <a:t>с</a:t>
            </a:r>
            <a:r>
              <a:rPr lang="ru-RU" sz="2700" spc="-2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ea typeface="Cambria"/>
                <a:cs typeface="Times New Roman" pitchFamily="18" charset="0"/>
              </a:rPr>
              <a:t>естественными науками, и</a:t>
            </a:r>
            <a:r>
              <a:rPr lang="ru-RU" sz="2700" spc="-1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ea typeface="Cambria"/>
                <a:cs typeface="Times New Roman" pitchFamily="18" charset="0"/>
              </a:rPr>
              <a:t>его</a:t>
            </a:r>
            <a:r>
              <a:rPr lang="ru-RU" sz="2700" spc="-3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ea typeface="Cambria"/>
                <a:cs typeface="Times New Roman" pitchFamily="18" charset="0"/>
              </a:rPr>
              <a:t>готовность</a:t>
            </a:r>
            <a:r>
              <a:rPr lang="ru-RU" sz="2700" spc="-38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ea typeface="Cambria"/>
                <a:cs typeface="Times New Roman" pitchFamily="18" charset="0"/>
              </a:rPr>
              <a:t>интересоваться</a:t>
            </a:r>
            <a:r>
              <a:rPr lang="ru-RU" sz="2700" spc="-1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ea typeface="Cambria"/>
                <a:cs typeface="Times New Roman" pitchFamily="18" charset="0"/>
              </a:rPr>
              <a:t>естественнонаучными</a:t>
            </a:r>
            <a:r>
              <a:rPr lang="ru-RU" sz="2700" spc="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ea typeface="Cambria"/>
                <a:cs typeface="Times New Roman" pitchFamily="18" charset="0"/>
              </a:rPr>
              <a:t>идеями</a:t>
            </a:r>
            <a:r>
              <a:rPr lang="ru-RU" sz="2700" dirty="0">
                <a:latin typeface="Times New Roman" pitchFamily="18" charset="0"/>
                <a:ea typeface="Cambria"/>
                <a:cs typeface="Times New Roman" pitchFamily="18" charset="0"/>
              </a:rPr>
              <a:t>.</a:t>
            </a:r>
            <a:r>
              <a:rPr lang="ru-RU" dirty="0">
                <a:latin typeface="Cambria"/>
                <a:ea typeface="Cambria"/>
                <a:cs typeface="Cambria"/>
              </a:rPr>
              <a:t/>
            </a:r>
            <a:br>
              <a:rPr lang="ru-RU" dirty="0">
                <a:latin typeface="Cambria"/>
                <a:ea typeface="Cambria"/>
                <a:cs typeface="Cambria"/>
              </a:rPr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2404966"/>
            <a:ext cx="864096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767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Компетентность - непосредственный результат образования, выражающийся в овладении определенным набором способов деятельности, который социально востребован, является предметом запроса работодателей и государства. </a:t>
            </a:r>
          </a:p>
          <a:p>
            <a:pPr indent="44767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Перечень ключевых 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компетентностей лежащих в основе задач PISA. </a:t>
            </a:r>
            <a:endParaRPr lang="ru-RU" sz="2000" b="1" dirty="0"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0019" y="4221088"/>
            <a:ext cx="425828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 Рефлексивная компетентность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 Технологическая компетентность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  Проектная компетентность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  Коммуникативная компетентность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  Информационная компетентность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Социальная компетентность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31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776049950"/>
              </p:ext>
            </p:extLst>
          </p:nvPr>
        </p:nvGraphicFramePr>
        <p:xfrm>
          <a:off x="323528" y="1268760"/>
          <a:ext cx="856895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Структура измерительных материалов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PISA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5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562074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Конструирование </a:t>
            </a: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задач в логике </a:t>
            </a: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РISА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19" y="4005064"/>
            <a:ext cx="8652455" cy="25922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/>
                <a:ea typeface="Calibri"/>
              </a:rPr>
              <a:t>Каждая </a:t>
            </a:r>
            <a:r>
              <a:rPr lang="ru-RU" sz="2000" dirty="0">
                <a:latin typeface="Times New Roman"/>
                <a:ea typeface="Calibri"/>
              </a:rPr>
              <a:t>задача конструируется не только по основаниям предметного способа действия, но также с предварительным определением типа работы с текстом и типа </a:t>
            </a:r>
            <a:r>
              <a:rPr lang="ru-RU" sz="2000" dirty="0" err="1" smtClean="0">
                <a:latin typeface="Times New Roman"/>
                <a:ea typeface="Calibri"/>
              </a:rPr>
              <a:t>общеучебных</a:t>
            </a:r>
            <a:r>
              <a:rPr lang="ru-RU" sz="2000" dirty="0" smtClean="0">
                <a:latin typeface="Times New Roman"/>
                <a:ea typeface="Calibri"/>
              </a:rPr>
              <a:t> </a:t>
            </a:r>
            <a:r>
              <a:rPr lang="ru-RU" sz="2000" dirty="0">
                <a:latin typeface="Times New Roman"/>
                <a:ea typeface="Calibri"/>
              </a:rPr>
              <a:t>умений и навыков (ОУУН</a:t>
            </a:r>
            <a:r>
              <a:rPr lang="ru-RU" sz="2000" dirty="0" smtClean="0">
                <a:latin typeface="Times New Roman"/>
                <a:ea typeface="Calibri"/>
              </a:rPr>
              <a:t>)|.</a:t>
            </a:r>
          </a:p>
          <a:p>
            <a:pPr marL="0" indent="0">
              <a:buNone/>
            </a:pPr>
            <a:endParaRPr lang="ru-RU" sz="2000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О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дним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из способов реализации </a:t>
            </a:r>
            <a:r>
              <a:rPr lang="ru-RU" sz="2000" dirty="0" err="1">
                <a:latin typeface="Times New Roman"/>
                <a:ea typeface="Calibri"/>
                <a:cs typeface="Times New Roman"/>
              </a:rPr>
              <a:t>компетентностного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 подхода на уроках </a:t>
            </a:r>
            <a:r>
              <a:rPr lang="ru-RU" sz="2000" dirty="0" err="1" smtClean="0">
                <a:latin typeface="Times New Roman"/>
                <a:ea typeface="Calibri"/>
                <a:cs typeface="Times New Roman"/>
              </a:rPr>
              <a:t>биологииявляется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составление и использование заданий в формате PISA. </a:t>
            </a:r>
            <a:endParaRPr lang="ru-RU" sz="16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75932" y="1181073"/>
            <a:ext cx="3652051" cy="7717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ключевые компетентности </a:t>
            </a:r>
            <a:endParaRPr lang="ru-RU" sz="24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2771800" y="836712"/>
            <a:ext cx="2232248" cy="3443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508104" y="1717077"/>
            <a:ext cx="3395871" cy="7758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/>
                <a:ea typeface="Calibri"/>
              </a:rPr>
              <a:t>предметные компетентности </a:t>
            </a:r>
            <a:endParaRPr lang="ru-RU" sz="24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004048" y="836712"/>
            <a:ext cx="2376264" cy="880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771800" y="2852936"/>
            <a:ext cx="4968552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/>
                <a:ea typeface="Calibri"/>
              </a:rPr>
              <a:t>коммуникативные компетентности </a:t>
            </a:r>
            <a:endParaRPr lang="ru-RU" sz="24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4788024" y="836712"/>
            <a:ext cx="216024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32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Познавательные уровни задач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08720"/>
            <a:ext cx="8712968" cy="56166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lvl="1" indent="-285750" algn="just">
              <a:spcBef>
                <a:spcPts val="45"/>
              </a:spcBef>
              <a:spcAft>
                <a:spcPts val="0"/>
              </a:spcAft>
              <a:buSzPts val="1800"/>
              <a:buFont typeface="Arial"/>
              <a:buChar char="•"/>
              <a:tabLst>
                <a:tab pos="815340" algn="l"/>
                <a:tab pos="815975" algn="l"/>
              </a:tabLst>
            </a:pPr>
            <a:r>
              <a:rPr lang="ru-RU" sz="2000" b="1" dirty="0" smtClean="0">
                <a:latin typeface="Times New Roman" pitchFamily="18" charset="0"/>
                <a:ea typeface="Arial"/>
                <a:cs typeface="Times New Roman" pitchFamily="18" charset="0"/>
              </a:rPr>
              <a:t>Низкий</a:t>
            </a:r>
            <a:endParaRPr lang="ru-RU" sz="2000" dirty="0">
              <a:latin typeface="Times New Roman" pitchFamily="18" charset="0"/>
              <a:ea typeface="Arial"/>
              <a:cs typeface="Times New Roman" pitchFamily="18" charset="0"/>
            </a:endParaRPr>
          </a:p>
          <a:p>
            <a:pPr marL="528955" algn="just">
              <a:spcBef>
                <a:spcPts val="55"/>
              </a:spcBef>
              <a:spcAft>
                <a:spcPts val="0"/>
              </a:spcAft>
            </a:pP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Выполнять</a:t>
            </a:r>
            <a:r>
              <a:rPr lang="ru-RU" sz="2000" spc="-5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одношаговую</a:t>
            </a:r>
            <a:r>
              <a:rPr lang="ru-RU" sz="2000" spc="-7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процедуру,</a:t>
            </a:r>
            <a:r>
              <a:rPr lang="ru-RU" sz="2000" spc="-5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например,</a:t>
            </a:r>
            <a:r>
              <a:rPr lang="ru-RU" sz="2000" spc="-3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распознавать</a:t>
            </a:r>
            <a:r>
              <a:rPr lang="ru-RU" sz="2000" spc="-4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факты,</a:t>
            </a:r>
            <a:r>
              <a:rPr lang="ru-RU" sz="2000" spc="-4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термины,</a:t>
            </a:r>
            <a:r>
              <a:rPr lang="ru-RU" sz="2000" spc="-2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принципы</a:t>
            </a:r>
            <a:r>
              <a:rPr lang="ru-RU" sz="2000" spc="-1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или</a:t>
            </a:r>
          </a:p>
          <a:p>
            <a:pPr marL="528955" algn="just">
              <a:spcBef>
                <a:spcPts val="50"/>
              </a:spcBef>
              <a:spcAft>
                <a:spcPts val="0"/>
              </a:spcAft>
            </a:pP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понятия,</a:t>
            </a:r>
            <a:r>
              <a:rPr lang="ru-RU" sz="2000" spc="-3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или</a:t>
            </a:r>
            <a:r>
              <a:rPr lang="ru-RU" sz="2000" spc="-3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найти</a:t>
            </a:r>
            <a:r>
              <a:rPr lang="ru-RU" sz="2000" spc="-2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единственную</a:t>
            </a:r>
            <a:r>
              <a:rPr lang="ru-RU" sz="2000" spc="-1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точку,</a:t>
            </a:r>
            <a:r>
              <a:rPr lang="ru-RU" sz="2000" spc="-4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содержащую</a:t>
            </a:r>
            <a:r>
              <a:rPr lang="ru-RU" sz="2000" spc="-5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информацию,</a:t>
            </a:r>
            <a:r>
              <a:rPr lang="ru-RU" sz="2000" spc="-1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на</a:t>
            </a:r>
            <a:r>
              <a:rPr lang="ru-RU" sz="2000" spc="-3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графике</a:t>
            </a:r>
            <a:r>
              <a:rPr lang="ru-RU" sz="2000" spc="-3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или</a:t>
            </a:r>
            <a:r>
              <a:rPr lang="ru-RU" sz="2000" spc="-2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в</a:t>
            </a:r>
            <a:r>
              <a:rPr lang="ru-RU" sz="2000" spc="-2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таблице.</a:t>
            </a:r>
          </a:p>
          <a:p>
            <a:pPr marL="742950" lvl="1" indent="-285750" algn="just">
              <a:spcBef>
                <a:spcPts val="50"/>
              </a:spcBef>
              <a:spcAft>
                <a:spcPts val="0"/>
              </a:spcAft>
              <a:buSzPts val="1800"/>
              <a:buFont typeface="Arial"/>
              <a:buChar char="•"/>
              <a:tabLst>
                <a:tab pos="815340" algn="l"/>
                <a:tab pos="815975" algn="l"/>
              </a:tabLst>
            </a:pPr>
            <a:r>
              <a:rPr lang="ru-RU" sz="2000" b="1" dirty="0">
                <a:latin typeface="Times New Roman" pitchFamily="18" charset="0"/>
                <a:ea typeface="Arial"/>
                <a:cs typeface="Times New Roman" pitchFamily="18" charset="0"/>
              </a:rPr>
              <a:t>Средний</a:t>
            </a:r>
            <a:endParaRPr lang="ru-RU" sz="2000" dirty="0">
              <a:latin typeface="Times New Roman" pitchFamily="18" charset="0"/>
              <a:ea typeface="Arial"/>
              <a:cs typeface="Times New Roman" pitchFamily="18" charset="0"/>
            </a:endParaRPr>
          </a:p>
          <a:p>
            <a:pPr marL="528955" marR="1028065" algn="just">
              <a:lnSpc>
                <a:spcPct val="101000"/>
              </a:lnSpc>
              <a:spcBef>
                <a:spcPts val="50"/>
              </a:spcBef>
              <a:spcAft>
                <a:spcPts val="0"/>
              </a:spcAft>
            </a:pP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Использовать</a:t>
            </a:r>
            <a:r>
              <a:rPr lang="ru-RU" sz="2000" spc="-3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и</a:t>
            </a:r>
            <a:r>
              <a:rPr lang="ru-RU" sz="2000" spc="-1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применять понятийное</a:t>
            </a:r>
            <a:r>
              <a:rPr lang="ru-RU" sz="2000" spc="-1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знание для</a:t>
            </a:r>
            <a:r>
              <a:rPr lang="ru-RU" sz="2000" spc="-3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описания</a:t>
            </a:r>
            <a:r>
              <a:rPr lang="ru-RU" sz="2000" spc="-2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или объяснение</a:t>
            </a:r>
            <a:r>
              <a:rPr lang="ru-RU" sz="2000" spc="-3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явлений, выбирать</a:t>
            </a:r>
            <a:r>
              <a:rPr lang="ru-RU" sz="2000" spc="-38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соответствующие</a:t>
            </a:r>
            <a:r>
              <a:rPr lang="ru-RU" sz="2000" spc="-4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процедуры,</a:t>
            </a:r>
            <a:r>
              <a:rPr lang="ru-RU" sz="2000" spc="-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предполагающие</a:t>
            </a:r>
            <a:r>
              <a:rPr lang="ru-RU" sz="2000" spc="-1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два</a:t>
            </a:r>
            <a:r>
              <a:rPr lang="ru-RU" sz="2000" spc="-2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шага</a:t>
            </a:r>
            <a:r>
              <a:rPr lang="ru-RU" sz="2000" spc="-2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или</a:t>
            </a:r>
            <a:r>
              <a:rPr lang="ru-RU" sz="2000" spc="-1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более,</a:t>
            </a:r>
            <a:r>
              <a:rPr lang="ru-RU" sz="2000" spc="-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интерпретировать</a:t>
            </a:r>
            <a:r>
              <a:rPr lang="ru-RU" sz="2000" spc="1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или</a:t>
            </a:r>
          </a:p>
          <a:p>
            <a:pPr marL="528955" algn="just">
              <a:spcBef>
                <a:spcPts val="15"/>
              </a:spcBef>
              <a:spcAft>
                <a:spcPts val="0"/>
              </a:spcAft>
            </a:pP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использовать</a:t>
            </a:r>
            <a:r>
              <a:rPr lang="ru-RU" sz="2000" spc="-2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простые</a:t>
            </a:r>
            <a:r>
              <a:rPr lang="ru-RU" sz="2000" spc="-1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наборы</a:t>
            </a:r>
            <a:r>
              <a:rPr lang="ru-RU" sz="2000" spc="-1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данных</a:t>
            </a:r>
            <a:r>
              <a:rPr lang="ru-RU" sz="2000" spc="-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в</a:t>
            </a:r>
            <a:r>
              <a:rPr lang="ru-RU" sz="2000" spc="-1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виде</a:t>
            </a:r>
            <a:r>
              <a:rPr lang="ru-RU" sz="2000" spc="-2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таблиц</a:t>
            </a:r>
            <a:r>
              <a:rPr lang="ru-RU" sz="2000" spc="-1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или</a:t>
            </a:r>
            <a:r>
              <a:rPr lang="ru-RU" sz="2000" spc="-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графиков.</a:t>
            </a:r>
          </a:p>
          <a:p>
            <a:pPr marL="742950" lvl="1" indent="-285750" algn="just">
              <a:spcBef>
                <a:spcPts val="50"/>
              </a:spcBef>
              <a:spcAft>
                <a:spcPts val="0"/>
              </a:spcAft>
              <a:buSzPts val="1800"/>
              <a:buFont typeface="Arial"/>
              <a:buChar char="•"/>
              <a:tabLst>
                <a:tab pos="815340" algn="l"/>
                <a:tab pos="815975" algn="l"/>
              </a:tabLst>
            </a:pPr>
            <a:r>
              <a:rPr lang="ru-RU" sz="2000" b="1" dirty="0">
                <a:latin typeface="Times New Roman" pitchFamily="18" charset="0"/>
                <a:ea typeface="Arial"/>
                <a:cs typeface="Times New Roman" pitchFamily="18" charset="0"/>
              </a:rPr>
              <a:t>Высокий</a:t>
            </a:r>
            <a:endParaRPr lang="ru-RU" sz="2000" dirty="0">
              <a:latin typeface="Times New Roman" pitchFamily="18" charset="0"/>
              <a:ea typeface="Arial"/>
              <a:cs typeface="Times New Roman" pitchFamily="18" charset="0"/>
            </a:endParaRPr>
          </a:p>
          <a:p>
            <a:pPr marL="528955" algn="just">
              <a:spcBef>
                <a:spcPts val="50"/>
              </a:spcBef>
              <a:spcAft>
                <a:spcPts val="0"/>
              </a:spcAft>
            </a:pP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Анализировать</a:t>
            </a:r>
            <a:r>
              <a:rPr lang="ru-RU" sz="2000" spc="-2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сложную</a:t>
            </a:r>
            <a:r>
              <a:rPr lang="ru-RU" sz="2000" spc="-3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информацию</a:t>
            </a:r>
            <a:r>
              <a:rPr lang="ru-RU" sz="2000" spc="-1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или</a:t>
            </a:r>
            <a:r>
              <a:rPr lang="ru-RU" sz="2000" spc="-3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данные,</a:t>
            </a:r>
            <a:r>
              <a:rPr lang="ru-RU" sz="2000" spc="-2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обобщать</a:t>
            </a:r>
            <a:r>
              <a:rPr lang="ru-RU" sz="2000" spc="-5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или</a:t>
            </a:r>
            <a:r>
              <a:rPr lang="ru-RU" sz="2000" spc="-2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оценивать</a:t>
            </a:r>
            <a:r>
              <a:rPr lang="ru-RU" sz="2000" spc="-2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доказательства,</a:t>
            </a:r>
          </a:p>
          <a:p>
            <a:pPr marL="528955" algn="just">
              <a:spcBef>
                <a:spcPts val="50"/>
              </a:spcBef>
              <a:spcAft>
                <a:spcPts val="0"/>
              </a:spcAft>
            </a:pP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обосновывать,</a:t>
            </a:r>
            <a:r>
              <a:rPr lang="ru-RU" sz="2000" spc="-6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формулировать</a:t>
            </a:r>
            <a:r>
              <a:rPr lang="ru-RU" sz="2000" spc="-4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выводы,</a:t>
            </a:r>
            <a:r>
              <a:rPr lang="ru-RU" sz="2000" spc="-3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учитывая</a:t>
            </a:r>
            <a:r>
              <a:rPr lang="ru-RU" sz="2000" spc="-4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разные</a:t>
            </a:r>
            <a:r>
              <a:rPr lang="ru-RU" sz="2000" spc="-4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источники</a:t>
            </a:r>
            <a:r>
              <a:rPr lang="ru-RU" sz="2000" spc="-5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информации,</a:t>
            </a:r>
            <a:r>
              <a:rPr lang="ru-RU" sz="2000" spc="-1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разрабатывать</a:t>
            </a:r>
          </a:p>
          <a:p>
            <a:pPr marL="528955" algn="just">
              <a:spcBef>
                <a:spcPts val="50"/>
              </a:spcBef>
              <a:spcAft>
                <a:spcPts val="0"/>
              </a:spcAft>
            </a:pP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план</a:t>
            </a:r>
            <a:r>
              <a:rPr lang="ru-RU" sz="2000" spc="-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или</a:t>
            </a:r>
            <a:r>
              <a:rPr lang="ru-RU" sz="2000" spc="-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последовательность</a:t>
            </a:r>
            <a:r>
              <a:rPr lang="ru-RU" sz="2000" spc="-2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шагов,</a:t>
            </a:r>
            <a:r>
              <a:rPr lang="ru-RU" sz="2000" spc="-3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ведущих</a:t>
            </a:r>
            <a:r>
              <a:rPr lang="ru-RU" sz="2000" spc="-10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к</a:t>
            </a:r>
            <a:r>
              <a:rPr lang="ru-RU" sz="2000" spc="-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решению</a:t>
            </a:r>
            <a:r>
              <a:rPr lang="ru-RU" sz="2000" spc="-5" dirty="0">
                <a:latin typeface="Times New Roman" pitchFamily="18" charset="0"/>
                <a:ea typeface="Cambria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mbria"/>
                <a:cs typeface="Times New Roman" pitchFamily="18" charset="0"/>
              </a:rPr>
              <a:t>проблемы.</a:t>
            </a:r>
          </a:p>
        </p:txBody>
      </p:sp>
    </p:spTree>
    <p:extLst>
      <p:ext uri="{BB962C8B-B14F-4D97-AF65-F5344CB8AC3E}">
        <p14:creationId xmlns:p14="http://schemas.microsoft.com/office/powerpoint/2010/main" val="36304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720080"/>
          </a:xfrm>
        </p:spPr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3600" dirty="0" smtClean="0">
                <a:latin typeface="Times New Roman"/>
                <a:ea typeface="Calibri"/>
                <a:cs typeface="Times New Roman"/>
              </a:rPr>
            </a:br>
            <a:r>
              <a:rPr lang="ru-RU" sz="3600" b="1" dirty="0" smtClean="0">
                <a:latin typeface="Times New Roman"/>
                <a:ea typeface="Calibri"/>
                <a:cs typeface="Times New Roman"/>
              </a:rPr>
              <a:t>Задачи </a:t>
            </a:r>
            <a:r>
              <a:rPr lang="ru-RU" sz="3600" b="1" dirty="0">
                <a:latin typeface="Times New Roman"/>
                <a:ea typeface="Calibri"/>
                <a:cs typeface="Times New Roman"/>
              </a:rPr>
              <a:t>PISA являются </a:t>
            </a:r>
            <a:r>
              <a:rPr lang="ru-RU" sz="3600" b="1" dirty="0" smtClean="0">
                <a:latin typeface="Times New Roman"/>
                <a:ea typeface="Calibri"/>
                <a:cs typeface="Times New Roman"/>
              </a:rPr>
              <a:t>интегрированными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872885"/>
            <a:ext cx="8640960" cy="17281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/>
                <a:ea typeface="Calibri"/>
              </a:rPr>
              <a:t>Перевод </a:t>
            </a:r>
            <a:r>
              <a:rPr lang="ru-RU" sz="2400" dirty="0">
                <a:latin typeface="Times New Roman"/>
                <a:ea typeface="Calibri"/>
              </a:rPr>
              <a:t>жизненной ситуации в предметную и составляет трудность задач. Каждая задача – ситуация, случай, требующие решения. Вопрос и условия задачи соотносятся с личным опытом, дополнительной информацией из других разделов</a:t>
            </a:r>
            <a:endParaRPr lang="ru-RU" sz="2400" dirty="0"/>
          </a:p>
        </p:txBody>
      </p:sp>
      <p:grpSp>
        <p:nvGrpSpPr>
          <p:cNvPr id="5" name="docshapegroup293"/>
          <p:cNvGrpSpPr>
            <a:grpSpLocks/>
          </p:cNvGrpSpPr>
          <p:nvPr/>
        </p:nvGrpSpPr>
        <p:grpSpPr bwMode="auto">
          <a:xfrm>
            <a:off x="287655" y="2927629"/>
            <a:ext cx="8604847" cy="3829698"/>
            <a:chOff x="453" y="5429"/>
            <a:chExt cx="13813" cy="5175"/>
          </a:xfrm>
        </p:grpSpPr>
        <p:pic>
          <p:nvPicPr>
            <p:cNvPr id="6153" name="docshape30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" y="5528"/>
              <a:ext cx="4813" cy="3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4" name="docshape3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1" y="5429"/>
              <a:ext cx="8785" cy="3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6" name="docshape30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1" y="8644"/>
              <a:ext cx="8785" cy="1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2970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/>
                <a:ea typeface="Calibri"/>
              </a:rPr>
              <a:t>Составляя задачи в формате </a:t>
            </a:r>
            <a:r>
              <a:rPr lang="ru-RU" sz="2800" b="1" dirty="0" smtClean="0">
                <a:latin typeface="Times New Roman"/>
                <a:ea typeface="Calibri"/>
              </a:rPr>
              <a:t>PISA и их оценивание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052736"/>
            <a:ext cx="8640960" cy="54726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44767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*Условия 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представлены  не в открытом виде, есть условия, которые не требуются для ответа на вопрос; </a:t>
            </a:r>
          </a:p>
          <a:p>
            <a:pPr indent="44767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*</a:t>
            </a: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много 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лишних деталей, а часть необходимой информации может отсутствовать, она обнаруживается, например в вопросе; </a:t>
            </a:r>
          </a:p>
          <a:p>
            <a:pPr indent="44767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*</a:t>
            </a: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необходимая 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информация представлена в разных форматах (текст, графики, таблицы, справочники, собственные знания; </a:t>
            </a:r>
          </a:p>
          <a:p>
            <a:pPr indent="44767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*</a:t>
            </a: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необходимая 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информация задана в логике отнесения ее не к конкретному предмету (учебному или научному), а к конкретной жизненной ситуации; </a:t>
            </a:r>
          </a:p>
          <a:p>
            <a:pPr indent="44767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*</a:t>
            </a: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форма 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требуемого ответа не задана или задана в зашумленной форме. Ответ, согласно вопросу, должен соответствовать требованиям, которые также не были сформулированы четко. </a:t>
            </a:r>
          </a:p>
        </p:txBody>
      </p:sp>
    </p:spTree>
    <p:extLst>
      <p:ext uri="{BB962C8B-B14F-4D97-AF65-F5344CB8AC3E}">
        <p14:creationId xmlns:p14="http://schemas.microsoft.com/office/powerpoint/2010/main" val="39888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420800"/>
              </p:ext>
            </p:extLst>
          </p:nvPr>
        </p:nvGraphicFramePr>
        <p:xfrm>
          <a:off x="179512" y="260647"/>
          <a:ext cx="8712968" cy="640806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827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Оцениваемые</a:t>
                      </a:r>
                      <a:r>
                        <a:rPr lang="ru-RU" sz="1800" b="1" spc="-7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компетенции,</a:t>
                      </a:r>
                      <a:r>
                        <a:rPr lang="ru-RU" sz="1800" b="1" spc="-65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умения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Характеристика учебного задания,</a:t>
                      </a:r>
                      <a:r>
                        <a:rPr lang="ru-RU" sz="1800" b="1" spc="5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направленного</a:t>
                      </a:r>
                      <a:r>
                        <a:rPr lang="ru-RU" sz="1800" b="1" spc="-65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на</a:t>
                      </a:r>
                      <a:r>
                        <a:rPr lang="ru-RU" sz="1800" b="1" spc="-7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формирование/оценку </a:t>
                      </a:r>
                      <a:r>
                        <a:rPr lang="ru-RU" sz="1800" b="1" spc="-38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умения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951">
                <a:tc>
                  <a:txBody>
                    <a:bodyPr/>
                    <a:lstStyle/>
                    <a:p>
                      <a:pPr marL="90805" marR="111760">
                        <a:lnSpc>
                          <a:spcPct val="101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Применить</a:t>
                      </a:r>
                      <a:r>
                        <a:rPr lang="ru-RU" sz="1600" spc="-5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соответствующие</a:t>
                      </a:r>
                      <a:r>
                        <a:rPr lang="ru-RU" sz="1600" spc="-8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естественнонаучные</a:t>
                      </a:r>
                      <a:r>
                        <a:rPr lang="ru-RU" sz="1600" spc="-7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знания</a:t>
                      </a:r>
                      <a:r>
                        <a:rPr lang="ru-RU" sz="1600" spc="-34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для объяснения</a:t>
                      </a:r>
                      <a:r>
                        <a:rPr lang="ru-RU" sz="1600" spc="-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явления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Предлагается</a:t>
                      </a:r>
                      <a:r>
                        <a:rPr lang="ru-RU" sz="1600" spc="-3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описание достаточно</a:t>
                      </a:r>
                      <a:r>
                        <a:rPr lang="ru-RU" sz="1600" spc="-3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стандартной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  <a:p>
                      <a:pPr marL="9207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ситуации,</a:t>
                      </a:r>
                      <a:r>
                        <a:rPr lang="ru-RU" sz="1600" spc="2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для</a:t>
                      </a:r>
                      <a:r>
                        <a:rPr lang="ru-RU" sz="1600" spc="-1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объяснения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которой</a:t>
                      </a:r>
                      <a:r>
                        <a:rPr lang="ru-RU" sz="1600" spc="-3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можно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  <a:p>
                      <a:pPr marL="9207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использовать</a:t>
                      </a:r>
                      <a:r>
                        <a:rPr lang="ru-RU" sz="1600" spc="1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программный</a:t>
                      </a:r>
                      <a:r>
                        <a:rPr lang="ru-RU" sz="1600" spc="2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материал.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224">
                <a:tc>
                  <a:txBody>
                    <a:bodyPr/>
                    <a:lstStyle/>
                    <a:p>
                      <a:pPr marL="90805" marR="111760">
                        <a:lnSpc>
                          <a:spcPct val="101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Распознавать,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использовать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</a:t>
                      </a:r>
                      <a:r>
                        <a:rPr lang="ru-RU" sz="1600" spc="-5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создавать</a:t>
                      </a:r>
                      <a:r>
                        <a:rPr lang="ru-RU" sz="1600" spc="-4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объяснительные</a:t>
                      </a:r>
                      <a:r>
                        <a:rPr lang="ru-RU" sz="1600" spc="-33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модели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 представления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marR="550545">
                        <a:lnSpc>
                          <a:spcPct val="101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Предлагается описание нестандартной ситуации, для</a:t>
                      </a:r>
                      <a:r>
                        <a:rPr lang="ru-RU" sz="1600" spc="-34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которой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ученик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не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имеет</a:t>
                      </a:r>
                      <a:r>
                        <a:rPr lang="ru-RU" sz="1600" spc="-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готового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объяснения.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Для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  <a:p>
                      <a:pPr marL="92075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получения</a:t>
                      </a:r>
                      <a:r>
                        <a:rPr lang="ru-RU" sz="1600" spc="1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объяснения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она</a:t>
                      </a:r>
                      <a:r>
                        <a:rPr lang="ru-RU" sz="1600" spc="-1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должна быть</a:t>
                      </a:r>
                      <a:r>
                        <a:rPr lang="ru-RU" sz="1600" spc="-1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преобразована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  <a:p>
                      <a:pPr marL="9207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или</a:t>
                      </a:r>
                      <a:r>
                        <a:rPr lang="ru-RU" sz="1600" spc="-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в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типовую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известную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модель</a:t>
                      </a:r>
                      <a:r>
                        <a:rPr lang="ru-RU" sz="1600" spc="-1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или</a:t>
                      </a:r>
                      <a:r>
                        <a:rPr lang="ru-RU" sz="1600" spc="-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в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модель,</a:t>
                      </a:r>
                      <a:r>
                        <a:rPr lang="ru-RU" sz="1600" spc="-1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в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которой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  <a:p>
                      <a:pPr marL="9207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ясно</a:t>
                      </a:r>
                      <a:r>
                        <a:rPr lang="ru-RU" sz="1600" spc="-3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прослеживаются нужные</a:t>
                      </a:r>
                      <a:r>
                        <a:rPr lang="ru-RU" sz="1600" spc="-1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взаимосвязи.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2229">
                <a:tc>
                  <a:txBody>
                    <a:bodyPr/>
                    <a:lstStyle/>
                    <a:p>
                      <a:pPr marL="90805" marR="414020">
                        <a:lnSpc>
                          <a:spcPct val="101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Делать</a:t>
                      </a:r>
                      <a:r>
                        <a:rPr lang="ru-RU" sz="1600" spc="-25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</a:t>
                      </a:r>
                      <a:r>
                        <a:rPr lang="ru-RU" sz="1600" spc="-25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научно</a:t>
                      </a:r>
                      <a:r>
                        <a:rPr lang="ru-RU" sz="1600" spc="-25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обосновывать</a:t>
                      </a:r>
                      <a:r>
                        <a:rPr lang="ru-RU" sz="1600" spc="-3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прогнозы</a:t>
                      </a:r>
                      <a:r>
                        <a:rPr lang="ru-RU" sz="1600" spc="-1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</a:t>
                      </a:r>
                      <a:r>
                        <a:rPr lang="ru-RU" sz="1600" spc="-4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протекании</a:t>
                      </a:r>
                      <a:r>
                        <a:rPr lang="ru-RU" sz="1600" spc="-335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процесса</a:t>
                      </a:r>
                      <a:r>
                        <a:rPr lang="ru-RU" sz="1600" spc="-5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или</a:t>
                      </a:r>
                      <a:r>
                        <a:rPr lang="ru-RU" sz="1600" spc="2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явления</a:t>
                      </a:r>
                      <a:endParaRPr lang="ru-RU" sz="110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Предлагается</a:t>
                      </a:r>
                      <a:r>
                        <a:rPr lang="ru-RU" sz="1600" spc="-25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на</a:t>
                      </a:r>
                      <a:r>
                        <a:rPr lang="ru-RU" sz="1600" spc="-2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основе</a:t>
                      </a:r>
                      <a:r>
                        <a:rPr lang="ru-RU" sz="1600" spc="-35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понимания</a:t>
                      </a:r>
                      <a:r>
                        <a:rPr lang="ru-RU" sz="1600" spc="3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механизма</a:t>
                      </a:r>
                      <a:r>
                        <a:rPr lang="ru-RU" sz="1600" spc="25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(или</a:t>
                      </a:r>
                      <a:endParaRPr lang="ru-RU" sz="110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  <a:p>
                      <a:pPr marL="92075" marR="380365">
                        <a:lnSpc>
                          <a:spcPct val="101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причин) явления или процесса обосновать дальнейшее</a:t>
                      </a:r>
                      <a:r>
                        <a:rPr lang="ru-RU" sz="1600" spc="-34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развитие</a:t>
                      </a:r>
                      <a:r>
                        <a:rPr lang="ru-RU" sz="1600" spc="25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событий.</a:t>
                      </a:r>
                      <a:endParaRPr lang="ru-RU" sz="110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3388">
                <a:tc>
                  <a:txBody>
                    <a:bodyPr/>
                    <a:lstStyle/>
                    <a:p>
                      <a:pPr marL="90805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Объяснять</a:t>
                      </a:r>
                      <a:r>
                        <a:rPr lang="ru-RU" sz="1600" spc="-6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принцип</a:t>
                      </a:r>
                      <a:r>
                        <a:rPr lang="ru-RU" sz="1600" spc="-1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действия</a:t>
                      </a:r>
                      <a:r>
                        <a:rPr lang="ru-RU" sz="1600" spc="-5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технического</a:t>
                      </a:r>
                      <a:r>
                        <a:rPr lang="ru-RU" sz="1600" spc="-5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устройства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  <a:p>
                      <a:pPr marL="9080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или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технологии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Предлагается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объяснить,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на</a:t>
                      </a:r>
                      <a:r>
                        <a:rPr lang="ru-RU" sz="1600" spc="-1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каких научных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знаниях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  <a:p>
                      <a:pPr marL="92075" marR="111760">
                        <a:lnSpc>
                          <a:spcPct val="101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основана</a:t>
                      </a:r>
                      <a:r>
                        <a:rPr lang="ru-RU" sz="1600" spc="-4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работа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описанного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технического</a:t>
                      </a:r>
                      <a:r>
                        <a:rPr lang="ru-RU" sz="1600" spc="-3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устройства</a:t>
                      </a:r>
                      <a:r>
                        <a:rPr lang="ru-RU" sz="1600" spc="-4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или</a:t>
                      </a:r>
                      <a:r>
                        <a:rPr lang="ru-RU" sz="1600" spc="-33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технологии.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13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918049"/>
              </p:ext>
            </p:extLst>
          </p:nvPr>
        </p:nvGraphicFramePr>
        <p:xfrm>
          <a:off x="179512" y="332656"/>
          <a:ext cx="8784976" cy="633670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816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Оцениваемые</a:t>
                      </a:r>
                      <a:r>
                        <a:rPr lang="ru-RU" sz="1800" b="1" spc="-7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компетенции,</a:t>
                      </a:r>
                      <a:r>
                        <a:rPr lang="ru-RU" sz="1800" b="1" spc="-65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умения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Характеристика учебного задания,</a:t>
                      </a:r>
                      <a:r>
                        <a:rPr lang="ru-RU" sz="1800" b="1" spc="5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направленного</a:t>
                      </a:r>
                      <a:r>
                        <a:rPr lang="ru-RU" sz="1800" b="1" spc="-65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на</a:t>
                      </a:r>
                      <a:r>
                        <a:rPr lang="ru-RU" sz="1800" b="1" spc="-7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формирование/оценку</a:t>
                      </a:r>
                      <a:r>
                        <a:rPr lang="ru-RU" sz="1800" b="1" spc="-38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Cambria"/>
                          <a:cs typeface="Cambria"/>
                        </a:rPr>
                        <a:t>умения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262">
                <a:tc>
                  <a:txBody>
                    <a:bodyPr/>
                    <a:lstStyle/>
                    <a:p>
                      <a:pPr marL="90805" marR="1332865">
                        <a:lnSpc>
                          <a:spcPct val="101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Распознавать</a:t>
                      </a:r>
                      <a:r>
                        <a:rPr lang="ru-RU" sz="1600" spc="-4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</a:t>
                      </a:r>
                      <a:r>
                        <a:rPr lang="ru-RU" sz="1600" spc="-5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формулировать</a:t>
                      </a:r>
                      <a:r>
                        <a:rPr lang="ru-RU" sz="1600" spc="-2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цель</a:t>
                      </a:r>
                      <a:r>
                        <a:rPr lang="ru-RU" sz="1600" spc="-5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данного</a:t>
                      </a:r>
                      <a:r>
                        <a:rPr lang="ru-RU" sz="1600" spc="-33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исследования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marR="250190" algn="just">
                        <a:lnSpc>
                          <a:spcPct val="101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По краткому описанию хода исследования или действий</a:t>
                      </a:r>
                      <a:r>
                        <a:rPr lang="ru-RU" sz="1600" spc="-34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исследователей предлагается четко сформулировать его</a:t>
                      </a:r>
                      <a:r>
                        <a:rPr lang="ru-RU" sz="1600" spc="-34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цель.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6715">
                <a:tc>
                  <a:txBody>
                    <a:bodyPr/>
                    <a:lstStyle/>
                    <a:p>
                      <a:pPr marL="90805" marR="111760">
                        <a:lnSpc>
                          <a:spcPct val="101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Предлагать</a:t>
                      </a:r>
                      <a:r>
                        <a:rPr lang="ru-RU" sz="1600" spc="-3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или</a:t>
                      </a:r>
                      <a:r>
                        <a:rPr lang="ru-RU" sz="1600" spc="-1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оценивать</a:t>
                      </a:r>
                      <a:r>
                        <a:rPr lang="ru-RU" sz="1600" spc="-3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способ</a:t>
                      </a:r>
                      <a:r>
                        <a:rPr lang="ru-RU" sz="1600" spc="-5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научного</a:t>
                      </a:r>
                      <a:r>
                        <a:rPr lang="ru-RU" sz="1600" spc="-2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исследования</a:t>
                      </a:r>
                      <a:r>
                        <a:rPr lang="ru-RU" sz="1600" spc="-34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данного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вопроса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marR="111760">
                        <a:lnSpc>
                          <a:spcPct val="101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По</a:t>
                      </a:r>
                      <a:r>
                        <a:rPr lang="ru-RU" sz="1600" spc="-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описанию</a:t>
                      </a:r>
                      <a:r>
                        <a:rPr lang="ru-RU" sz="1600" spc="2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проблемы</a:t>
                      </a:r>
                      <a:r>
                        <a:rPr lang="ru-RU" sz="1600" spc="2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предлагается</a:t>
                      </a:r>
                      <a:r>
                        <a:rPr lang="ru-RU" sz="1600" spc="1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кратко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сформулировать</a:t>
                      </a:r>
                      <a:r>
                        <a:rPr lang="ru-RU" sz="1600" spc="-1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или</a:t>
                      </a:r>
                      <a:r>
                        <a:rPr lang="ru-RU" sz="1600" spc="-1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оценить</a:t>
                      </a:r>
                      <a:r>
                        <a:rPr lang="ru-RU" sz="1600" spc="-3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идею</a:t>
                      </a:r>
                      <a:r>
                        <a:rPr lang="ru-RU" sz="1600" spc="-3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исследования,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  <a:p>
                      <a:pPr marL="92075" marR="354965">
                        <a:lnSpc>
                          <a:spcPct val="101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направленного на ее решение, и/или описать основные</a:t>
                      </a:r>
                      <a:r>
                        <a:rPr lang="ru-RU" sz="1600" spc="-34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этапы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такого</a:t>
                      </a:r>
                      <a:r>
                        <a:rPr lang="ru-RU" sz="1600" spc="1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исследования.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0596">
                <a:tc>
                  <a:txBody>
                    <a:bodyPr/>
                    <a:lstStyle/>
                    <a:p>
                      <a:pPr marL="90805" marR="111760">
                        <a:lnSpc>
                          <a:spcPct val="101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Выдвигать</a:t>
                      </a:r>
                      <a:r>
                        <a:rPr lang="ru-RU" sz="1600" spc="-35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объяснительные</a:t>
                      </a:r>
                      <a:r>
                        <a:rPr lang="ru-RU" sz="1600" spc="-4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гипотезы</a:t>
                      </a:r>
                      <a:r>
                        <a:rPr lang="ru-RU" sz="1600" spc="-35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</a:t>
                      </a:r>
                      <a:r>
                        <a:rPr lang="ru-RU" sz="1600" spc="-6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предлагать</a:t>
                      </a:r>
                      <a:r>
                        <a:rPr lang="ru-RU" sz="1600" spc="-335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способы</a:t>
                      </a:r>
                      <a:r>
                        <a:rPr lang="ru-RU" sz="1600" spc="-15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их</a:t>
                      </a:r>
                      <a:r>
                        <a:rPr lang="ru-RU" sz="1600" spc="1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проверки</a:t>
                      </a:r>
                      <a:endParaRPr lang="ru-RU" sz="110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marR="703580" algn="just">
                        <a:lnSpc>
                          <a:spcPct val="101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Предлагается не просто сформулировать гипотезы,</a:t>
                      </a:r>
                      <a:r>
                        <a:rPr lang="ru-RU" sz="1600" spc="5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объясняющие описанное явление, но и обязательно</a:t>
                      </a:r>
                      <a:r>
                        <a:rPr lang="ru-RU" sz="1600" spc="-34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предложить</a:t>
                      </a:r>
                      <a:r>
                        <a:rPr lang="ru-RU" sz="1600" spc="25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возможные способы</a:t>
                      </a:r>
                      <a:r>
                        <a:rPr lang="ru-RU" sz="1600" spc="-1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их</a:t>
                      </a:r>
                      <a:r>
                        <a:rPr lang="ru-RU" sz="1600" spc="15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проверки.</a:t>
                      </a:r>
                      <a:endParaRPr lang="ru-RU" sz="110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4962">
                <a:tc>
                  <a:txBody>
                    <a:bodyPr/>
                    <a:lstStyle/>
                    <a:p>
                      <a:pPr marL="90805" marR="488315">
                        <a:lnSpc>
                          <a:spcPct val="101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Описывать</a:t>
                      </a:r>
                      <a:r>
                        <a:rPr lang="ru-RU" sz="1600" spc="-1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</a:t>
                      </a:r>
                      <a:r>
                        <a:rPr lang="ru-RU" sz="1600" spc="-4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оценивать</a:t>
                      </a:r>
                      <a:r>
                        <a:rPr lang="ru-RU" sz="1600" spc="-3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способы,</a:t>
                      </a:r>
                      <a:r>
                        <a:rPr lang="ru-RU" sz="1600" spc="-4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которые</a:t>
                      </a:r>
                      <a:r>
                        <a:rPr lang="ru-RU" sz="1600" spc="-4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используют</a:t>
                      </a:r>
                      <a:r>
                        <a:rPr lang="ru-RU" sz="1600" spc="-34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учёные, чтобы обеспечить надёжность данных и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достоверность</a:t>
                      </a:r>
                      <a:r>
                        <a:rPr lang="ru-RU" sz="1600" spc="-4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объяснений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Предлагается</a:t>
                      </a:r>
                      <a:r>
                        <a:rPr lang="ru-RU" sz="1600" spc="-3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охарактеризовать назначение</a:t>
                      </a:r>
                      <a:r>
                        <a:rPr lang="ru-RU" sz="1600" spc="-1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того</a:t>
                      </a:r>
                      <a:r>
                        <a:rPr lang="ru-RU" sz="1600" spc="-3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или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  <a:p>
                      <a:pPr marL="92075" marR="140335">
                        <a:lnSpc>
                          <a:spcPct val="101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иного элемента исследования, повышающего надежность</a:t>
                      </a:r>
                      <a:r>
                        <a:rPr lang="ru-RU" sz="1600" spc="-34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результата. Или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:</a:t>
                      </a:r>
                      <a:r>
                        <a:rPr lang="ru-RU" sz="1600" spc="3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предлагается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выбрать</a:t>
                      </a:r>
                      <a:r>
                        <a:rPr lang="ru-RU" sz="1600" spc="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более</a:t>
                      </a:r>
                      <a:r>
                        <a:rPr lang="ru-RU" sz="1600" spc="-1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надежную стратегию исследования</a:t>
                      </a:r>
                      <a:r>
                        <a:rPr lang="ru-RU" sz="1600" spc="15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вопроса.</a:t>
                      </a:r>
                      <a:endParaRPr lang="ru-RU" sz="1100" dirty="0">
                        <a:effectLst/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49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895</Words>
  <Application>Microsoft Office PowerPoint</Application>
  <PresentationFormat>Экран (4:3)</PresentationFormat>
  <Paragraphs>119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</vt:lpstr>
      <vt:lpstr>Times New Roman</vt:lpstr>
      <vt:lpstr>Тема Office</vt:lpstr>
      <vt:lpstr>«Естественнонаучная грамотность школьников через решение задач PISA» </vt:lpstr>
      <vt:lpstr> Естественнонаучная грамотность – это способность человека занимать активную гражданскую позицию по общественно значимым вопросам, связанным с естественными науками, и его готовность интересоваться естественнонаучными идеями. </vt:lpstr>
      <vt:lpstr>Структура измерительных материалов PISA</vt:lpstr>
      <vt:lpstr>Конструирование задач в логике РISА</vt:lpstr>
      <vt:lpstr>Познавательные уровни задач</vt:lpstr>
      <vt:lpstr> Задачи PISA являются интегрированными  </vt:lpstr>
      <vt:lpstr>Составляя задачи в формате PISA и их оценивание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Тип данной задачи</vt:lpstr>
      <vt:lpstr>Решение задачи «Что у кота на уме?»</vt:lpstr>
      <vt:lpstr>Оценивание выполнения  задачи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«Естественнонаучная грамотность школьников через решение задач PISA» </dc:title>
  <dc:creator>Галина</dc:creator>
  <cp:lastModifiedBy>Пользователь</cp:lastModifiedBy>
  <cp:revision>36</cp:revision>
  <dcterms:created xsi:type="dcterms:W3CDTF">2021-08-25T05:22:06Z</dcterms:created>
  <dcterms:modified xsi:type="dcterms:W3CDTF">2021-08-26T06:24:23Z</dcterms:modified>
</cp:coreProperties>
</file>