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57" r:id="rId5"/>
    <p:sldId id="278" r:id="rId6"/>
    <p:sldId id="279" r:id="rId7"/>
    <p:sldId id="258" r:id="rId8"/>
    <p:sldId id="263" r:id="rId9"/>
    <p:sldId id="276" r:id="rId10"/>
    <p:sldId id="261" r:id="rId11"/>
    <p:sldId id="280" r:id="rId12"/>
    <p:sldId id="262" r:id="rId13"/>
    <p:sldId id="277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Формирование</a:t>
            </a:r>
            <a:r>
              <a:rPr lang="ru-RU" baseline="0" dirty="0" smtClean="0"/>
              <a:t> УУД у обучающихся 10 классов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постановка проблемы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94-4D2E-B7B8-C29D8C6925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формулировка  гипотезы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94-4D2E-B7B8-C29D8C6925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планирование проектной работы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Сентябрь</c:v>
                </c:pt>
                <c:pt idx="1">
                  <c:v>Май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94-4D2E-B7B8-C29D8C692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820992"/>
        <c:axId val="176822528"/>
      </c:barChart>
      <c:catAx>
        <c:axId val="1768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822528"/>
        <c:crosses val="autoZero"/>
        <c:auto val="1"/>
        <c:lblAlgn val="ctr"/>
        <c:lblOffset val="100"/>
        <c:noMultiLvlLbl val="0"/>
      </c:catAx>
      <c:valAx>
        <c:axId val="17682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82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6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72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30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93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0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41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51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3D56-E64B-4700-AF79-0C345BD40DCF}" type="datetimeFigureOut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D5FE-3C6B-47FD-BBD2-0EE9F31E60D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6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0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6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4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9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4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0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6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4B73B-8EFD-47DB-B52B-EB892F1D947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3C8914-7D7D-4A6D-8D04-990A1EA75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7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693" y="2653915"/>
            <a:ext cx="7766936" cy="1646302"/>
          </a:xfrm>
        </p:spPr>
        <p:txBody>
          <a:bodyPr/>
          <a:lstStyle/>
          <a:p>
            <a:pPr algn="ctr"/>
            <a:r>
              <a:rPr lang="ru-RU" sz="4000" dirty="0" smtClean="0"/>
              <a:t>Организация проектной и исследовательской деятельности обучающихся </a:t>
            </a:r>
            <a:br>
              <a:rPr lang="ru-RU" sz="4000" dirty="0" smtClean="0"/>
            </a:br>
            <a:r>
              <a:rPr lang="ru-RU" sz="4000" dirty="0" smtClean="0"/>
              <a:t>в условиях реализации</a:t>
            </a:r>
            <a:br>
              <a:rPr lang="ru-RU" sz="4000" dirty="0" smtClean="0"/>
            </a:br>
            <a:r>
              <a:rPr lang="ru-RU" sz="4000" dirty="0" smtClean="0"/>
              <a:t> ФГОС СОО</a:t>
            </a:r>
            <a:br>
              <a:rPr lang="ru-RU" sz="4000" dirty="0" smtClean="0"/>
            </a:br>
            <a:r>
              <a:rPr lang="ru-RU" sz="4000" dirty="0" smtClean="0"/>
              <a:t>в ЛГМАОУ «СОШ №4»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8518" y="4599476"/>
            <a:ext cx="8952806" cy="1096899"/>
          </a:xfrm>
        </p:spPr>
        <p:txBody>
          <a:bodyPr/>
          <a:lstStyle/>
          <a:p>
            <a:r>
              <a:rPr lang="ru-RU" dirty="0" smtClean="0"/>
              <a:t>Автор: Ковбель Марина Ивановна, </a:t>
            </a:r>
          </a:p>
          <a:p>
            <a:r>
              <a:rPr lang="ru-RU" dirty="0" smtClean="0"/>
              <a:t>учитель биологии ЛГ МАОУ «СОШ №4»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2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11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 (выполнение практической части)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" y="2308023"/>
            <a:ext cx="3899838" cy="292487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68" y="2306064"/>
            <a:ext cx="3902450" cy="29268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76" y="2306064"/>
            <a:ext cx="3902449" cy="29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5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Выполнение практической части ,в школьной лаборатории</a:t>
            </a:r>
            <a:endParaRPr lang="ru-RU" dirty="0"/>
          </a:p>
        </p:txBody>
      </p:sp>
      <p:pic>
        <p:nvPicPr>
          <p:cNvPr id="4" name="Содержимое 3" descr="G:\DCIM\100MEDIA\IMAG00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45" y="1856866"/>
            <a:ext cx="5619404" cy="300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DCIM\100MEDIA\IMAG0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62378"/>
            <a:ext cx="5905541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проектной деятельности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15235"/>
            <a:ext cx="5119485" cy="3839613"/>
          </a:xfrm>
        </p:spPr>
      </p:pic>
    </p:spTree>
    <p:extLst>
      <p:ext uri="{BB962C8B-B14F-4D97-AF65-F5344CB8AC3E}">
        <p14:creationId xmlns:p14="http://schemas.microsoft.com/office/powerpoint/2010/main" val="223086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Организация работы с родителями в ходе реализации проектно-исследовательской деятельности школьников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повышения эффективности работы с родителями с нового учебного года на сайте школы будет размещена отдельная страница, посвященная проектно-исследовательской деятельности.</a:t>
            </a:r>
          </a:p>
          <a:p>
            <a:r>
              <a:rPr lang="ru-RU" sz="2400" dirty="0" smtClean="0"/>
              <a:t> Материалами этой страницы могут пользоваться все участники образовательного процесса.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733" y="42672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smtClean="0"/>
              <a:t>Заключение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2160589"/>
            <a:ext cx="7244695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«Все дети талантливы, но не каждый взрослый может разглядеть этот талант»</a:t>
            </a:r>
          </a:p>
          <a:p>
            <a:pPr marL="0" indent="0">
              <a:buNone/>
            </a:pPr>
            <a:r>
              <a:rPr lang="ru-RU" dirty="0" smtClean="0"/>
              <a:t>«Талант – это 99% трудолюбия и лишь 1% везения». </a:t>
            </a:r>
          </a:p>
        </p:txBody>
      </p:sp>
      <p:pic>
        <p:nvPicPr>
          <p:cNvPr id="6" name="Picture 2" descr="https://clipart-best.com/img/golden-cup/golden-cup-clip-art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95" y="2085774"/>
            <a:ext cx="314016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6263" y="177800"/>
            <a:ext cx="8317522" cy="6286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000" b="1" dirty="0">
                <a:solidFill>
                  <a:schemeClr val="accent1"/>
                </a:solidFill>
              </a:rPr>
              <a:t>Федеральный  государственный образовательный стандарт  среднего общего образования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5138" y="1295401"/>
          <a:ext cx="11535508" cy="4495801"/>
        </p:xfrm>
        <a:graphic>
          <a:graphicData uri="http://schemas.openxmlformats.org/drawingml/2006/table">
            <a:tbl>
              <a:tblPr/>
              <a:tblGrid>
                <a:gridCol w="205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338">
                <a:tc gridSpan="3">
                  <a:txBody>
                    <a:bodyPr/>
                    <a:lstStyle/>
                    <a:p>
                      <a:pPr marL="2328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Проектная и исследовательская деятельность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04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Требования ФГОС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04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Результат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3048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475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Среднее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общее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0" marR="0" marT="3556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968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Совершенствование навыков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проектной и исследовательской деятельности, сформированных  на  предыдущих  этапах  обучения,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формирование   системных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968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представлений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и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опыта применения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методов, технологий и форм организации  проектной и учебно-исследовательской  деятельности  для достижения  практико-</a:t>
                      </a:r>
                    </a:p>
                    <a:p>
                      <a:pPr marL="9683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ориентированных результатов образования</a:t>
                      </a:r>
                    </a:p>
                  </a:txBody>
                  <a:tcPr marL="0" marR="0" marT="374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Приобретенные ранее компетенции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приобретают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984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319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характер универсальных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и  могут быть  перенесены на внеучебные ситуации.</a:t>
                      </a:r>
                    </a:p>
                  </a:txBody>
                  <a:tcPr marL="0" marR="0" marT="3746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проект в структуре учебного плана ОУ в логике ФГОС СОО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0225" y="2222500"/>
          <a:ext cx="999648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9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Образовательные области, учебные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предметы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92587" marR="9258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Индивидуальный</a:t>
                      </a:r>
                      <a:r>
                        <a:rPr lang="ru-RU" baseline="0" dirty="0" smtClean="0"/>
                        <a:t> проект</a:t>
                      </a:r>
                      <a:endParaRPr lang="ru-RU" dirty="0" smtClean="0"/>
                    </a:p>
                  </a:txBody>
                  <a:tcPr marL="92587" marR="92587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Предметы и курсы 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 выбору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2587" marR="9258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endParaRPr lang="ru-RU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Внеучебная деятельность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92587" marR="9258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 rot="16200000">
            <a:off x="3396457" y="2361406"/>
            <a:ext cx="506412" cy="4708525"/>
          </a:xfrm>
          <a:prstGeom prst="leftBrace">
            <a:avLst>
              <a:gd name="adj1" fmla="val 8333"/>
              <a:gd name="adj2" fmla="val 5157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7050088" y="3492500"/>
            <a:ext cx="506412" cy="2446338"/>
          </a:xfrm>
          <a:prstGeom prst="leftBrace">
            <a:avLst>
              <a:gd name="adj1" fmla="val 8333"/>
              <a:gd name="adj2" fmla="val 5157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0663" y="5078413"/>
            <a:ext cx="4318000" cy="51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Инвариантная часть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0125" y="5078413"/>
            <a:ext cx="2446338" cy="517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Вариативная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(для педагогов)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072" y="1413164"/>
            <a:ext cx="8596668" cy="4570009"/>
          </a:xfrm>
        </p:spPr>
        <p:txBody>
          <a:bodyPr/>
          <a:lstStyle/>
          <a:p>
            <a:pPr marL="914400" lvl="2" indent="0">
              <a:buNone/>
            </a:pPr>
            <a:r>
              <a:rPr lang="ru-RU" sz="1600" b="1" dirty="0" smtClean="0"/>
              <a:t>Цели: </a:t>
            </a:r>
          </a:p>
          <a:p>
            <a:pPr lvl="2"/>
            <a:r>
              <a:rPr lang="ru-RU" dirty="0" smtClean="0"/>
              <a:t>Внедрить </a:t>
            </a:r>
            <a:r>
              <a:rPr lang="ru-RU" dirty="0"/>
              <a:t>новые педагогические технологии в образовательную деятельность школы для развития познавательных навыков обучающихся, умений самостоятельно конструировать свои знания, ориентироваться в информационном пространстве, развития их критического мышления, умения увидеть, сформулировать и решить проблему;</a:t>
            </a:r>
            <a:endParaRPr lang="ru-RU" sz="1000" dirty="0"/>
          </a:p>
          <a:p>
            <a:pPr lvl="2"/>
            <a:r>
              <a:rPr lang="ru-RU" dirty="0"/>
              <a:t>Усовершенствовать способность к сотрудничеству и коммуникации;</a:t>
            </a:r>
            <a:endParaRPr lang="ru-RU" sz="1000" dirty="0"/>
          </a:p>
          <a:p>
            <a:pPr lvl="2"/>
            <a:r>
              <a:rPr lang="ru-RU" dirty="0"/>
              <a:t>Сформировать у выпускника способность к решению личностно и социально значимых проблем и воплощению найденных решений в практику;</a:t>
            </a:r>
            <a:endParaRPr lang="ru-RU" sz="1000" dirty="0"/>
          </a:p>
          <a:p>
            <a:pPr lvl="2"/>
            <a:r>
              <a:rPr lang="ru-RU" dirty="0"/>
              <a:t>Оценить способность и готовность к освоению систематических знаний, их самостоятельному пополнению, переносу и интеграции, к использованию информационно</a:t>
            </a:r>
            <a:r>
              <a:rPr lang="ru-RU" dirty="0" smtClean="0"/>
              <a:t>­-коммуникационных </a:t>
            </a:r>
            <a:r>
              <a:rPr lang="ru-RU" dirty="0"/>
              <a:t>технологий в целях обучения и развития;</a:t>
            </a:r>
            <a:endParaRPr lang="ru-RU" sz="1000" dirty="0"/>
          </a:p>
          <a:p>
            <a:pPr lvl="2"/>
            <a:r>
              <a:rPr lang="ru-RU" dirty="0"/>
              <a:t>Определить уровень </a:t>
            </a:r>
            <a:r>
              <a:rPr lang="ru-RU" dirty="0" err="1"/>
              <a:t>сформированности</a:t>
            </a:r>
            <a:r>
              <a:rPr lang="ru-RU" dirty="0"/>
              <a:t> способности к самоорганизации, </a:t>
            </a:r>
            <a:r>
              <a:rPr lang="ru-RU" dirty="0" err="1"/>
              <a:t>саморегуляции</a:t>
            </a:r>
            <a:r>
              <a:rPr lang="ru-RU" dirty="0"/>
              <a:t> и рефлексии.</a:t>
            </a:r>
            <a:endParaRPr lang="ru-RU" sz="1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17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Формирование УУД у обучающихся в области учебно-исследовательской деятельности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29" y="1661823"/>
            <a:ext cx="7577179" cy="46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Формирование УУД у обучающихся в области учебно-исследовательской деятельности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565996"/>
              </p:ext>
            </p:extLst>
          </p:nvPr>
        </p:nvGraphicFramePr>
        <p:xfrm>
          <a:off x="1151689" y="2235403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3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(для обучающихся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/>
          <a:lstStyle/>
          <a:p>
            <a:pPr marL="0" lvl="1" indent="0">
              <a:buNone/>
            </a:pPr>
            <a:r>
              <a:rPr lang="ru-RU" b="1" dirty="0" smtClean="0"/>
              <a:t>Цель: </a:t>
            </a:r>
            <a:r>
              <a:rPr lang="ru-RU" dirty="0"/>
              <a:t>сформировать ключевые компетенции, под которыми в современной педагогике понимаются комплексные свойства личности, включающие взаимосвязанные знания, умения, ценности, а также готовность мобилизовать их в необходимой ситуации.</a:t>
            </a:r>
            <a:endParaRPr lang="ru-RU" sz="105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ttps://bakalavr-magistr.ru/upload/Uchitel-istorii-i-obschestvoznaniya1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7" y="3325091"/>
            <a:ext cx="4228727" cy="28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ews-factor.ru/img/news/news/news_33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37" y="3325091"/>
            <a:ext cx="4224223" cy="28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4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План- график работы над проектом.</a:t>
            </a:r>
            <a:br>
              <a:rPr lang="ru-RU" sz="3600" dirty="0" smtClean="0"/>
            </a:b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График консультаций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4903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410" y="2634008"/>
            <a:ext cx="4623390" cy="3467542"/>
          </a:xfrm>
        </p:spPr>
      </p:pic>
    </p:spTree>
    <p:extLst>
      <p:ext uri="{BB962C8B-B14F-4D97-AF65-F5344CB8AC3E}">
        <p14:creationId xmlns:p14="http://schemas.microsoft.com/office/powerpoint/2010/main" val="17311022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281</TotalTime>
  <Words>390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Аспект</vt:lpstr>
      <vt:lpstr>Организация проектной и исследовательской деятельности обучающихся  в условиях реализации  ФГОС СОО в ЛГМАОУ «СОШ №4» </vt:lpstr>
      <vt:lpstr>Презентация PowerPoint</vt:lpstr>
      <vt:lpstr>Индивидуальный проект в структуре учебного плана ОУ в логике ФГОС СОО</vt:lpstr>
      <vt:lpstr>Цели и задачи (для педагогов)</vt:lpstr>
      <vt:lpstr>Формирование УУД у обучающихся в области учебно-исследовательской деятельности</vt:lpstr>
      <vt:lpstr>Формирование УУД у обучающихся в области учебно-исследовательской деятельности</vt:lpstr>
      <vt:lpstr>Цель и задачи (для обучающихся)</vt:lpstr>
      <vt:lpstr>Презентация PowerPoint</vt:lpstr>
      <vt:lpstr>Этапы работы над проектом</vt:lpstr>
      <vt:lpstr>Этапы работы над проектом (выполнение практической части)</vt:lpstr>
      <vt:lpstr>Выполнение практической части ,в школьной лаборатории</vt:lpstr>
      <vt:lpstr>Оформление проектной деятельности</vt:lpstr>
      <vt:lpstr>Организация работы с родителями в ходе реализации проектно-исследовательской деятельности школьников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и исследовательской деятельности обучающихся старшей школы в условиях реализации ФГОС</dc:title>
  <dc:creator>Биология 308</dc:creator>
  <cp:lastModifiedBy>Зам.директора по УВС</cp:lastModifiedBy>
  <cp:revision>30</cp:revision>
  <dcterms:created xsi:type="dcterms:W3CDTF">2021-06-02T06:45:45Z</dcterms:created>
  <dcterms:modified xsi:type="dcterms:W3CDTF">2021-08-26T06:04:23Z</dcterms:modified>
</cp:coreProperties>
</file>