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933056"/>
            <a:ext cx="4136504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Михеенко Ирина Васильевна,</a:t>
            </a:r>
          </a:p>
          <a:p>
            <a:pPr algn="r"/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заведующий хореографическим отделом</a:t>
            </a:r>
          </a:p>
          <a:p>
            <a:pPr algn="r"/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многопрофильного отделения «Радуга» </a:t>
            </a:r>
          </a:p>
          <a:p>
            <a:pPr algn="r"/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ЛГ МАОУ ДО «ДШИ»</a:t>
            </a:r>
          </a:p>
          <a:p>
            <a:pPr algn="r"/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г.Лангепас</a:t>
            </a:r>
            <a:endParaRPr 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Инициативное бюджетирование: первый опыт реализации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5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3101827"/>
            <a:ext cx="8229600" cy="356753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Социальные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эффекты от практики инициативного бюджетирования: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вовлечение граждан в процесс управления бюджетом;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рост уровня доверия к власти;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привлечение граждан к участию в жизни и развитии своего региона и, как следствие, снижение иждивенческих настроений;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повышение грамотности населения в вопросах распределения бюджета.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052736"/>
            <a:ext cx="8229600" cy="204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u="sng" dirty="0">
                <a:latin typeface="Times New Roman"/>
                <a:ea typeface="Calibri"/>
              </a:rPr>
              <a:t>Инициативное бюджетирование </a:t>
            </a:r>
            <a:r>
              <a:rPr lang="ru-RU" sz="2000" dirty="0" smtClean="0">
                <a:latin typeface="Times New Roman"/>
                <a:ea typeface="Calibri"/>
              </a:rPr>
              <a:t>– это совокупность разнообразных </a:t>
            </a:r>
            <a:r>
              <a:rPr lang="ru-RU" sz="2000" dirty="0">
                <a:latin typeface="Times New Roman"/>
                <a:ea typeface="Calibri"/>
              </a:rPr>
              <a:t>практик, основанных на гражданской инициативе, для решения вопросов местного значения при  непосредственном участии граждан в определении и выборе объектов  расходования бюджетных средств, а также последующем контроле за реализацией отобранных проектов.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011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10336"/>
            <a:ext cx="3130116" cy="20867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включению в инициативное бюджетирование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4752528" cy="2723712"/>
          </a:xfrm>
        </p:spPr>
        <p:txBody>
          <a:bodyPr>
            <a:noAutofit/>
          </a:bodyPr>
          <a:lstStyle/>
          <a:p>
            <a:pPr marL="792000" indent="-45720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Родительские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собрания в детских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коллективах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marL="792000" indent="-45720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Создание инициативных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групп родителей.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marL="792000" indent="-45720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Подготовка документов проекта для конкурса.</a:t>
            </a:r>
          </a:p>
          <a:p>
            <a:pPr marL="792000" indent="-45720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Участие в конкурсе инициативных проектов «Я планирую бюджет»</a:t>
            </a:r>
          </a:p>
          <a:p>
            <a:pPr marL="792000" indent="-45720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Реализация проектов.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456384" cy="23042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50" y="3642049"/>
            <a:ext cx="2248711" cy="16891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С рабочего стола 21\2021-2022 учебный год\Опыт инициативного бюджетирования\Фотографии\IMG_5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68" y="5106788"/>
            <a:ext cx="2196480" cy="164736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iheenko\Desktop\Интернет\IMG_5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5480" y="3747408"/>
            <a:ext cx="2547259" cy="191044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6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0660" y="1399781"/>
            <a:ext cx="3036573" cy="227743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61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Культурно-образовательный проект</a:t>
            </a:r>
            <a:br>
              <a:rPr lang="ru-RU" sz="2800" b="1" dirty="0" smtClean="0">
                <a:latin typeface="Times New Roman"/>
                <a:ea typeface="Calibri"/>
              </a:rPr>
            </a:br>
            <a:r>
              <a:rPr lang="ru-RU" sz="2800" b="1" dirty="0" smtClean="0">
                <a:latin typeface="Times New Roman"/>
                <a:ea typeface="Calibri"/>
              </a:rPr>
              <a:t> </a:t>
            </a:r>
            <a:r>
              <a:rPr lang="ru-RU" sz="2800" b="1" dirty="0">
                <a:latin typeface="Times New Roman"/>
                <a:ea typeface="Calibri"/>
              </a:rPr>
              <a:t>«По страницам  русского народного танца»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5290"/>
            <a:ext cx="5976664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6924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 проекта -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приобщение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детей,  их родителей, зрителей к русской национальной культуре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посредством ознакомления с русскими народными танцами: орнаментальный и игровой хоровод, пляска, кадриль.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30" y="4400738"/>
            <a:ext cx="2945512" cy="220913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7504" y="4472042"/>
            <a:ext cx="2952328" cy="18372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/>
                <a:ea typeface="Times New Roman"/>
              </a:rPr>
              <a:t>Бюджет проекта </a:t>
            </a:r>
            <a:r>
              <a:rPr lang="ru-RU" sz="1800" dirty="0" smtClean="0">
                <a:latin typeface="Times New Roman"/>
                <a:ea typeface="Times New Roman"/>
              </a:rPr>
              <a:t>-301 600 рублей: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16 600 рублей – средства родителей;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285 000 рублей – средства бюджета. </a:t>
            </a:r>
            <a:endParaRPr lang="ru-RU" sz="18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57154"/>
            <a:ext cx="2470291" cy="185271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2712" y="2420888"/>
            <a:ext cx="5436096" cy="9855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/>
                <a:ea typeface="Times New Roman"/>
              </a:rPr>
              <a:t>Образцовый хореографический </a:t>
            </a:r>
            <a:r>
              <a:rPr lang="ru-RU" b="1" dirty="0">
                <a:latin typeface="Times New Roman"/>
                <a:ea typeface="Times New Roman"/>
              </a:rPr>
              <a:t>ансамбля «</a:t>
            </a:r>
            <a:r>
              <a:rPr lang="ru-RU" b="1" dirty="0" err="1">
                <a:latin typeface="Times New Roman"/>
                <a:ea typeface="Times New Roman"/>
              </a:rPr>
              <a:t>Вьюница</a:t>
            </a:r>
            <a:r>
              <a:rPr lang="ru-RU" b="1" dirty="0" smtClean="0">
                <a:latin typeface="Times New Roman"/>
                <a:ea typeface="Times New Roman"/>
              </a:rPr>
              <a:t>»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9552" y="2996952"/>
            <a:ext cx="5832648" cy="112039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ru-RU" sz="1600" i="1" dirty="0" smtClean="0">
                <a:latin typeface="Times New Roman"/>
                <a:ea typeface="Times New Roman"/>
              </a:rPr>
              <a:t>педагог дополнительного  образования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ru-RU" sz="1600" i="1" dirty="0" smtClean="0">
                <a:latin typeface="Times New Roman"/>
                <a:ea typeface="Times New Roman"/>
              </a:rPr>
              <a:t>Соколова Елена Витальевна,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ru-RU" sz="1600" i="1" dirty="0" smtClean="0">
                <a:latin typeface="Times New Roman"/>
                <a:ea typeface="Times New Roman"/>
              </a:rPr>
              <a:t> концертмейстер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ru-RU" sz="1600" i="1" dirty="0" smtClean="0">
                <a:latin typeface="Times New Roman"/>
                <a:ea typeface="Times New Roman"/>
              </a:rPr>
              <a:t>Рогачева  Светлана Анатольевна</a:t>
            </a:r>
          </a:p>
        </p:txBody>
      </p:sp>
      <p:pic>
        <p:nvPicPr>
          <p:cNvPr id="10" name="Picture 3" descr="D:\С рабочего стола 21\2021-2022 учебный год\Опыт инициативного бюджетирования\Фотографии\IMG_77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20887" r="3277" b="-760"/>
          <a:stretch/>
        </p:blipFill>
        <p:spPr bwMode="auto">
          <a:xfrm>
            <a:off x="4986848" y="3825818"/>
            <a:ext cx="2384292" cy="11498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2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820" y="5375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/>
                <a:ea typeface="Calibri"/>
              </a:rPr>
              <a:t>Культурно-образовательный проект</a:t>
            </a:r>
            <a:br>
              <a:rPr lang="ru-RU" sz="3200" b="1" dirty="0" smtClean="0">
                <a:latin typeface="Times New Roman"/>
                <a:ea typeface="Calibri"/>
              </a:rPr>
            </a:br>
            <a:r>
              <a:rPr lang="ru-RU" sz="3200" b="1" dirty="0" smtClean="0">
                <a:latin typeface="Times New Roman"/>
                <a:ea typeface="Calibri"/>
              </a:rPr>
              <a:t>  </a:t>
            </a:r>
            <a:r>
              <a:rPr lang="ru-RU" sz="3200" b="1" dirty="0">
                <a:latin typeface="Times New Roman"/>
                <a:ea typeface="Calibri"/>
              </a:rPr>
              <a:t>«Нам завещано помнить»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3308984"/>
            <a:ext cx="4104456" cy="6480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/>
                <a:ea typeface="Calibri"/>
              </a:rPr>
              <a:t>Образцовый  ансамбль  танца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/>
                <a:ea typeface="Calibri"/>
              </a:rPr>
              <a:t> </a:t>
            </a:r>
            <a:r>
              <a:rPr lang="ru-RU" sz="2000" b="1" dirty="0">
                <a:latin typeface="Times New Roman"/>
                <a:ea typeface="Calibri"/>
              </a:rPr>
              <a:t>«Жемчужина» </a:t>
            </a:r>
            <a:endParaRPr lang="ru-RU" sz="2000" b="1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568952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Цель проекта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: воспитание гражданственности, патриотизма, увековечение подвига народа в Великой Отечественной войне через организацию творческой работы учащихся в области хореографии.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471505" cy="23204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2796547" cy="20974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9730"/>
            <a:ext cx="2861208" cy="19076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059832" y="2103041"/>
            <a:ext cx="5976664" cy="13259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000" dirty="0" smtClean="0">
                <a:latin typeface="Times New Roman"/>
                <a:ea typeface="Calibri"/>
              </a:rPr>
              <a:t>Бюджет проекта -270 900 рублей:</a:t>
            </a:r>
          </a:p>
          <a:p>
            <a:pPr marL="0" indent="0">
              <a:buFont typeface="Wingdings 2"/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14900 рублей – средства </a:t>
            </a:r>
            <a:r>
              <a:rPr lang="ru-RU" sz="2000" dirty="0" smtClean="0">
                <a:latin typeface="Times New Roman"/>
                <a:ea typeface="Times New Roman"/>
              </a:rPr>
              <a:t>родителей;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0" indent="0">
              <a:buFont typeface="Wingdings 2"/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256 000 рублей – средства муниципального </a:t>
            </a:r>
            <a:r>
              <a:rPr lang="ru-RU" sz="2000" dirty="0" smtClean="0">
                <a:latin typeface="Times New Roman"/>
                <a:ea typeface="Times New Roman"/>
              </a:rPr>
              <a:t>бюджета. </a:t>
            </a:r>
            <a:endParaRPr lang="ru-RU" sz="2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16219" y="3933056"/>
            <a:ext cx="4620277" cy="8131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Times New Roman"/>
                <a:ea typeface="Calibri"/>
              </a:rPr>
              <a:t>педагог дополнительного образования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/>
                <a:ea typeface="Calibri"/>
              </a:rPr>
              <a:t> Артемьева Л.В.</a:t>
            </a:r>
          </a:p>
        </p:txBody>
      </p:sp>
    </p:spTree>
    <p:extLst>
      <p:ext uri="{BB962C8B-B14F-4D97-AF65-F5344CB8AC3E}">
        <p14:creationId xmlns:p14="http://schemas.microsoft.com/office/powerpoint/2010/main" val="420027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akina\Desktop\DSC_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322100" cy="2214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E:\Пакина\ЗАВЕДУЮЩИЙ ОТДЕЛОМ ПАКИНА Е.А\КОНКУРСЫ\2.КОНКУРС-2020г. БАЖЕНОВ\ОТЧЕТ Баженов\фото конструкторов\Фото Баженов\DSC_02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41374" r="8628"/>
          <a:stretch/>
        </p:blipFill>
        <p:spPr bwMode="auto">
          <a:xfrm>
            <a:off x="3497427" y="5589239"/>
            <a:ext cx="1872200" cy="11462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1" name="Рисунок 10" descr="E:\Пакина\ЗАВЕДУЮЩИЙ ОТДЕЛОМ ПАКИНА Е.А\КОНКУРСЫ\2.КОНКУРС-2020г. БАЖЕНОВ\ОТЧЕТ Баженов\фото конструкторов\Фото уроки робототехники\DSC_01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89240"/>
            <a:ext cx="1917254" cy="115496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1440160"/>
          </a:xfrm>
        </p:spPr>
        <p:txBody>
          <a:bodyPr>
            <a:noAutofit/>
          </a:bodyPr>
          <a:lstStyle/>
          <a:p>
            <a:pPr marR="8953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Образовательный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проект по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LEGO-конструированию</a:t>
            </a:r>
            <a:br>
              <a:rPr lang="ru-RU" sz="2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«Мир робототехники»</a:t>
            </a:r>
            <a:r>
              <a:rPr lang="ru-RU" sz="3200" b="1" dirty="0">
                <a:ea typeface="Calibri"/>
                <a:cs typeface="Times New Roman"/>
              </a:rPr>
              <a:t/>
            </a:r>
            <a:br>
              <a:rPr lang="ru-RU" sz="3200" b="1" dirty="0">
                <a:ea typeface="Calibri"/>
                <a:cs typeface="Times New Roman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3" y="2582316"/>
            <a:ext cx="5106327" cy="8948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latin typeface="Times New Roman"/>
                <a:ea typeface="Calibri"/>
              </a:rPr>
              <a:t>педагог </a:t>
            </a:r>
            <a:r>
              <a:rPr lang="ru-RU" sz="1600" i="1" dirty="0">
                <a:latin typeface="Times New Roman"/>
                <a:ea typeface="Calibri"/>
              </a:rPr>
              <a:t>дополнительного образования </a:t>
            </a:r>
            <a:endParaRPr lang="ru-RU" sz="1600" i="1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1600" i="1" dirty="0" smtClean="0">
                <a:latin typeface="Times New Roman"/>
                <a:ea typeface="Calibri"/>
              </a:rPr>
              <a:t>Баженов Павел Владимирович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784" y="1052736"/>
            <a:ext cx="8784976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 проекта: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поддержка и стимулирование технического творчества детей через участие в мероприятиях по LEGO-конструированию и привлечение  к занятиям техническими видами творчества.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97427" y="3264407"/>
            <a:ext cx="4536504" cy="11722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проекта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-216 000 рублей: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16 000 рублей – средства родителей;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200 000 рублей- средства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бюджета.</a:t>
            </a: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27919" y="2100715"/>
            <a:ext cx="5286312" cy="5361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b="1" dirty="0" smtClean="0">
                <a:latin typeface="Times New Roman"/>
                <a:ea typeface="Calibri"/>
              </a:rPr>
              <a:t>Детское объединение «Я сам» </a:t>
            </a:r>
          </a:p>
          <a:p>
            <a:endParaRPr lang="ru-RU" dirty="0"/>
          </a:p>
        </p:txBody>
      </p:sp>
      <p:pic>
        <p:nvPicPr>
          <p:cNvPr id="7" name="Рисунок 6" descr="E:\Пакина\ЗАВЕДУЮЩИЙ ОТДЕЛОМ ПАКИНА Е.А\КОНКУРСЫ\2.КОНКУРС-2020г. БАЖЕНОВ\ОТЧЕТ Баженов\фото конструкторов\Фото Баженов\DSC_03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3569"/>
            <a:ext cx="3137528" cy="20162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" name="Рисунок 9" descr="C:\Users\Pakina\AppData\Local\Microsoft\Windows\Temporary Internet Files\Content.Word\DSC_0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39" y="4725563"/>
            <a:ext cx="1584176" cy="10801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" name="Рисунок 7" descr="C:\Users\Pakina\AppData\Local\Microsoft\Windows\Temporary Internet Files\Content.Word\DSC_02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3003"/>
            <a:ext cx="2631692" cy="16446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664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 конкурсах инициативного бюджетирования «Я планирую бюджет»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572000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Улучшение материально-технической базы 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детских </a:t>
            </a: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объединений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2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Внедрение в 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образовательный </a:t>
            </a: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новых активных форм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обучения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2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Активизация  заинтересованности 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родителей  в обучении ребенка по дополнительной общеобразовательной программе и работе самого </a:t>
            </a: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учреждения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2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Привлечение родителей 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участию в </a:t>
            </a: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образовательном 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процессе и контролю за расходованием полученных средств.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38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282</TotalTime>
  <Words>350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Инициативное бюджетирование: первый опыт реализации</vt:lpstr>
      <vt:lpstr>Инициативное бюджетирование</vt:lpstr>
      <vt:lpstr>Организация работы по включению в инициативное бюджетирование</vt:lpstr>
      <vt:lpstr>Культурно-образовательный проект  «По страницам  русского народного танца»</vt:lpstr>
      <vt:lpstr>Культурно-образовательный проект   «Нам завещано помнить»</vt:lpstr>
      <vt:lpstr>     Образовательный проект по LEGO-конструированию  «Мир робототехники» </vt:lpstr>
      <vt:lpstr>Результаты участия в конкурсах инициативного бюджетирования «Я планирую бюджет»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бюджетирование: первый опыт реализации</dc:title>
  <dc:creator>Ирина Михеенко</dc:creator>
  <cp:lastModifiedBy>Ирина Михеенко</cp:lastModifiedBy>
  <cp:revision>15</cp:revision>
  <dcterms:created xsi:type="dcterms:W3CDTF">2021-08-25T07:29:57Z</dcterms:created>
  <dcterms:modified xsi:type="dcterms:W3CDTF">2021-08-26T05:42:32Z</dcterms:modified>
</cp:coreProperties>
</file>