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  <p:sldId id="287" r:id="rId3"/>
    <p:sldId id="258" r:id="rId4"/>
    <p:sldId id="257" r:id="rId5"/>
    <p:sldId id="290" r:id="rId6"/>
    <p:sldId id="308" r:id="rId7"/>
    <p:sldId id="309" r:id="rId8"/>
    <p:sldId id="281" r:id="rId9"/>
    <p:sldId id="310" r:id="rId10"/>
    <p:sldId id="291" r:id="rId11"/>
    <p:sldId id="311" r:id="rId12"/>
    <p:sldId id="289" r:id="rId13"/>
    <p:sldId id="293" r:id="rId14"/>
    <p:sldId id="294" r:id="rId15"/>
    <p:sldId id="302" r:id="rId16"/>
    <p:sldId id="295" r:id="rId17"/>
    <p:sldId id="298" r:id="rId18"/>
    <p:sldId id="296" r:id="rId19"/>
    <p:sldId id="304" r:id="rId20"/>
    <p:sldId id="305" r:id="rId21"/>
    <p:sldId id="297" r:id="rId22"/>
    <p:sldId id="300" r:id="rId23"/>
    <p:sldId id="276" r:id="rId24"/>
    <p:sldId id="263" r:id="rId25"/>
    <p:sldId id="312" r:id="rId26"/>
    <p:sldId id="279" r:id="rId27"/>
    <p:sldId id="280" r:id="rId28"/>
    <p:sldId id="282" r:id="rId29"/>
    <p:sldId id="264" r:id="rId30"/>
    <p:sldId id="284" r:id="rId31"/>
    <p:sldId id="285" r:id="rId32"/>
    <p:sldId id="286" r:id="rId33"/>
    <p:sldId id="307" r:id="rId34"/>
    <p:sldId id="275" r:id="rId3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80" d="100"/>
          <a:sy n="80" d="100"/>
        </p:scale>
        <p:origin x="-96" y="-4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562707" y="1371600"/>
            <a:ext cx="109728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DE5AF-2ACA-425E-984F-B39F76D3FE99}" type="datetimeFigureOut">
              <a:rPr lang="ru-RU" smtClean="0"/>
              <a:t>25.08.2021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F27E3-FA5F-4432-BF6A-D4D4C3343634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828800" y="3331698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DE5AF-2ACA-425E-984F-B39F76D3FE99}" type="datetimeFigureOut">
              <a:rPr lang="ru-RU" smtClean="0"/>
              <a:t>25.08.2021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F27E3-FA5F-4432-BF6A-D4D4C334363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DE5AF-2ACA-425E-984F-B39F76D3FE99}" type="datetimeFigureOut">
              <a:rPr lang="ru-RU" smtClean="0"/>
              <a:t>25.08.2021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F27E3-FA5F-4432-BF6A-D4D4C334363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DE5AF-2ACA-425E-984F-B39F76D3FE99}" type="datetimeFigureOut">
              <a:rPr lang="ru-RU" smtClean="0"/>
              <a:t>25.08.2021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F27E3-FA5F-4432-BF6A-D4D4C334363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33600" y="609600"/>
            <a:ext cx="94488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133600" y="2507786"/>
            <a:ext cx="94488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DE5AF-2ACA-425E-984F-B39F76D3FE99}" type="datetimeFigureOut">
              <a:rPr lang="ru-RU" smtClean="0"/>
              <a:t>25.08.2021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566400" y="6416676"/>
            <a:ext cx="1016000" cy="365125"/>
          </a:xfrm>
        </p:spPr>
        <p:txBody>
          <a:bodyPr/>
          <a:lstStyle/>
          <a:p>
            <a:fld id="{CEAF27E3-FA5F-4432-BF6A-D4D4C3343634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DE5AF-2ACA-425E-984F-B39F76D3FE99}" type="datetimeFigureOut">
              <a:rPr lang="ru-RU" smtClean="0"/>
              <a:t>25.08.2021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F27E3-FA5F-4432-BF6A-D4D4C334363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9728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6193368" y="1535113"/>
            <a:ext cx="5389033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609600" y="2362201"/>
            <a:ext cx="5386917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362201"/>
            <a:ext cx="5389033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DE5AF-2ACA-425E-984F-B39F76D3FE99}" type="datetimeFigureOut">
              <a:rPr lang="ru-RU" smtClean="0"/>
              <a:t>25.08.2021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F27E3-FA5F-4432-BF6A-D4D4C334363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DE5AF-2ACA-425E-984F-B39F76D3FE99}" type="datetimeFigureOut">
              <a:rPr lang="ru-RU" smtClean="0"/>
              <a:t>25.08.2021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F27E3-FA5F-4432-BF6A-D4D4C334363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DE5AF-2ACA-425E-984F-B39F76D3FE99}" type="datetimeFigureOut">
              <a:rPr lang="ru-RU" smtClean="0"/>
              <a:t>25.08.2021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F27E3-FA5F-4432-BF6A-D4D4C334363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09601" y="1524001"/>
            <a:ext cx="4011084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DE5AF-2ACA-425E-984F-B39F76D3FE99}" type="datetimeFigureOut">
              <a:rPr lang="ru-RU" smtClean="0"/>
              <a:t>25.08.2021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F27E3-FA5F-4432-BF6A-D4D4C334363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38400" y="609600"/>
            <a:ext cx="73152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438400" y="1831975"/>
            <a:ext cx="73152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438400" y="1166787"/>
            <a:ext cx="73152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DE5AF-2ACA-425E-984F-B39F76D3FE99}" type="datetimeFigureOut">
              <a:rPr lang="ru-RU" smtClean="0"/>
              <a:t>25.08.2021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F27E3-FA5F-4432-BF6A-D4D4C334363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09600" y="6416676"/>
            <a:ext cx="28448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8EFDE5AF-2ACA-425E-984F-B39F76D3FE99}" type="datetimeFigureOut">
              <a:rPr lang="ru-RU" smtClean="0"/>
              <a:t>25.08.2021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4165600" y="6416676"/>
            <a:ext cx="38608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10566400" y="6416676"/>
            <a:ext cx="1016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CEAF27E3-FA5F-4432-BF6A-D4D4C3343634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55343" y="1"/>
            <a:ext cx="10877266" cy="1413163"/>
          </a:xfrm>
        </p:spPr>
        <p:txBody>
          <a:bodyPr>
            <a:normAutofit/>
          </a:bodyPr>
          <a:lstStyle/>
          <a:p>
            <a:pPr algn="ctr"/>
            <a:r>
              <a:rPr lang="ru-RU" sz="3200" i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НОРМАТИВЫ КОМПЛЕКСА ГТО – СТАРТ ДЛЯ БУДУЩИХ РЕКОРДОВ!</a:t>
            </a:r>
            <a:endParaRPr lang="ru-RU" sz="3200" i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650173" y="5747657"/>
            <a:ext cx="6444225" cy="997528"/>
          </a:xfrm>
        </p:spPr>
        <p:txBody>
          <a:bodyPr>
            <a:noAutofit/>
          </a:bodyPr>
          <a:lstStyle/>
          <a:p>
            <a:r>
              <a:rPr lang="ru-RU" sz="1800" dirty="0" smtClean="0">
                <a:solidFill>
                  <a:schemeClr val="bg1"/>
                </a:solidFill>
              </a:rPr>
              <a:t>Наталья </a:t>
            </a:r>
            <a:r>
              <a:rPr lang="ru-RU" sz="1800" dirty="0" smtClean="0">
                <a:solidFill>
                  <a:schemeClr val="bg1"/>
                </a:solidFill>
              </a:rPr>
              <a:t>Андреевна  </a:t>
            </a:r>
            <a:r>
              <a:rPr lang="ru-RU" sz="1800" dirty="0" err="1" smtClean="0">
                <a:solidFill>
                  <a:schemeClr val="bg1"/>
                </a:solidFill>
              </a:rPr>
              <a:t>Побудей</a:t>
            </a:r>
            <a:r>
              <a:rPr lang="ru-RU" sz="1800" dirty="0" smtClean="0">
                <a:solidFill>
                  <a:schemeClr val="bg1"/>
                </a:solidFill>
              </a:rPr>
              <a:t>,</a:t>
            </a:r>
            <a:endParaRPr lang="ru-RU" sz="1800" dirty="0" smtClean="0">
              <a:solidFill>
                <a:schemeClr val="bg1"/>
              </a:solidFill>
            </a:endParaRPr>
          </a:p>
          <a:p>
            <a:r>
              <a:rPr lang="ru-RU" sz="1800" dirty="0">
                <a:solidFill>
                  <a:schemeClr val="bg1"/>
                </a:solidFill>
              </a:rPr>
              <a:t>и</a:t>
            </a:r>
            <a:r>
              <a:rPr lang="ru-RU" sz="1800" dirty="0" smtClean="0">
                <a:solidFill>
                  <a:schemeClr val="bg1"/>
                </a:solidFill>
              </a:rPr>
              <a:t>нструктор </a:t>
            </a:r>
            <a:r>
              <a:rPr lang="ru-RU" sz="1800" dirty="0" smtClean="0">
                <a:solidFill>
                  <a:schemeClr val="bg1"/>
                </a:solidFill>
              </a:rPr>
              <a:t>по физической </a:t>
            </a:r>
            <a:r>
              <a:rPr lang="ru-RU" sz="1800" dirty="0" smtClean="0">
                <a:solidFill>
                  <a:schemeClr val="bg1"/>
                </a:solidFill>
              </a:rPr>
              <a:t>культуре </a:t>
            </a:r>
            <a:r>
              <a:rPr lang="ru-RU" sz="1800" dirty="0" smtClean="0">
                <a:solidFill>
                  <a:schemeClr val="bg1"/>
                </a:solidFill>
              </a:rPr>
              <a:t>высшей квалификационной </a:t>
            </a:r>
            <a:r>
              <a:rPr lang="ru-RU" sz="1800" dirty="0" smtClean="0">
                <a:solidFill>
                  <a:schemeClr val="bg1"/>
                </a:solidFill>
              </a:rPr>
              <a:t>категории ЛГ </a:t>
            </a:r>
            <a:r>
              <a:rPr lang="ru-RU" sz="1800" dirty="0" smtClean="0">
                <a:solidFill>
                  <a:schemeClr val="bg1"/>
                </a:solidFill>
              </a:rPr>
              <a:t>МАДОУ ДС № 2 «Белочка»</a:t>
            </a:r>
            <a:endParaRPr lang="ru-RU" sz="1800" dirty="0">
              <a:solidFill>
                <a:schemeClr val="bg1"/>
              </a:solidFill>
            </a:endParaRPr>
          </a:p>
        </p:txBody>
      </p:sp>
      <p:pic>
        <p:nvPicPr>
          <p:cNvPr id="1026" name="Picture 2" descr="C:\Users\Админ\Downloads\IMG-ac4c98dfceaa727ebcb89350ca1bffc7-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8042" y="1649431"/>
            <a:ext cx="6060846" cy="386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730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1354" y="274638"/>
            <a:ext cx="11676184" cy="1540094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chemeClr val="bg1"/>
                </a:solidFill>
              </a:rPr>
              <a:t>При реализации данного проекта руководствуемся следующими нормативно-правовыми документами:</a:t>
            </a:r>
            <a:endParaRPr lang="ru-RU" sz="3200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600" y="1814732"/>
            <a:ext cx="10972800" cy="4777136"/>
          </a:xfrm>
        </p:spPr>
        <p:txBody>
          <a:bodyPr/>
          <a:lstStyle/>
          <a:p>
            <a:pPr marL="137160" indent="0" algn="just">
              <a:buNone/>
            </a:pPr>
            <a:r>
              <a:rPr lang="ru-RU" dirty="0" smtClean="0">
                <a:solidFill>
                  <a:schemeClr val="bg1"/>
                </a:solidFill>
                <a:latin typeface="+mj-lt"/>
              </a:rPr>
              <a:t>1. Федеральный закон Российской Федерации «Об образовании» в Российской Федерации;</a:t>
            </a:r>
          </a:p>
          <a:p>
            <a:pPr marL="137160" indent="0" algn="just">
              <a:buNone/>
            </a:pPr>
            <a:r>
              <a:rPr lang="ru-RU" dirty="0" smtClean="0">
                <a:solidFill>
                  <a:schemeClr val="bg1"/>
                </a:solidFill>
                <a:latin typeface="+mj-lt"/>
              </a:rPr>
              <a:t>2. «Санитарно-эпидемиологические требования к устройству, содержанию и организации режима работы в ДОУ»;</a:t>
            </a:r>
          </a:p>
          <a:p>
            <a:pPr marL="137160" indent="0" algn="just">
              <a:buNone/>
            </a:pPr>
            <a:r>
              <a:rPr lang="ru-RU" dirty="0" smtClean="0">
                <a:solidFill>
                  <a:schemeClr val="bg1"/>
                </a:solidFill>
                <a:latin typeface="+mj-lt"/>
              </a:rPr>
              <a:t>3. Приказ Министерства образования и науки Российской Федерации «Об утверждении федерального государственного образовательного стандарта дошкольного образования»;</a:t>
            </a:r>
          </a:p>
          <a:p>
            <a:pPr marL="137160" indent="0" algn="just">
              <a:buNone/>
            </a:pPr>
            <a:r>
              <a:rPr lang="ru-RU" dirty="0" smtClean="0">
                <a:solidFill>
                  <a:schemeClr val="bg1"/>
                </a:solidFill>
                <a:latin typeface="+mj-lt"/>
              </a:rPr>
              <a:t>4. Указ Президента РФ «О Всероссийском Физкультурно-спортивном комплексе «Готов к труду и обороне».</a:t>
            </a:r>
            <a:endParaRPr lang="ru-RU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4297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049195"/>
          </a:xfrm>
        </p:spPr>
        <p:txBody>
          <a:bodyPr>
            <a:normAutofit fontScale="90000"/>
          </a:bodyPr>
          <a:lstStyle/>
          <a:p>
            <a:r>
              <a:rPr lang="ru-RU" sz="3600" dirty="0" smtClean="0">
                <a:solidFill>
                  <a:schemeClr val="bg1"/>
                </a:solidFill>
              </a:rPr>
              <a:t>Социальные партнёры проекта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600" y="887104"/>
            <a:ext cx="10972800" cy="5422256"/>
          </a:xfrm>
        </p:spPr>
        <p:txBody>
          <a:bodyPr>
            <a:normAutofit fontScale="92500" lnSpcReduction="10000"/>
          </a:bodyPr>
          <a:lstStyle/>
          <a:p>
            <a:pPr marL="137160" indent="0" algn="just">
              <a:buNone/>
            </a:pPr>
            <a:endParaRPr lang="ru-RU" dirty="0"/>
          </a:p>
          <a:p>
            <a:pPr marL="137160" indent="0" algn="just">
              <a:buNone/>
            </a:pPr>
            <a:r>
              <a:rPr lang="ru-RU" sz="3000" dirty="0" err="1" smtClean="0">
                <a:solidFill>
                  <a:schemeClr val="bg1"/>
                </a:solidFill>
              </a:rPr>
              <a:t>Лангепасское</a:t>
            </a:r>
            <a:r>
              <a:rPr lang="ru-RU" sz="3000" dirty="0" smtClean="0">
                <a:solidFill>
                  <a:schemeClr val="bg1"/>
                </a:solidFill>
              </a:rPr>
              <a:t> </a:t>
            </a:r>
            <a:r>
              <a:rPr lang="ru-RU" sz="3000" dirty="0">
                <a:solidFill>
                  <a:schemeClr val="bg1"/>
                </a:solidFill>
              </a:rPr>
              <a:t>городское муниципальное бюджетное образовательное учреждение «Средняя общеобразовательная школа № 5</a:t>
            </a:r>
            <a:r>
              <a:rPr lang="ru-RU" sz="3000" dirty="0" smtClean="0">
                <a:solidFill>
                  <a:schemeClr val="bg1"/>
                </a:solidFill>
              </a:rPr>
              <a:t>».</a:t>
            </a:r>
          </a:p>
          <a:p>
            <a:pPr marL="137160" indent="0" algn="just">
              <a:buNone/>
            </a:pPr>
            <a:r>
              <a:rPr lang="ru-RU" sz="3000" dirty="0" smtClean="0">
                <a:solidFill>
                  <a:schemeClr val="bg1"/>
                </a:solidFill>
              </a:rPr>
              <a:t>Отдел по физкультуре, спорту и туризму управления образования и молодежной политики администрации г. </a:t>
            </a:r>
            <a:r>
              <a:rPr lang="ru-RU" sz="3000" dirty="0" err="1" smtClean="0">
                <a:solidFill>
                  <a:schemeClr val="bg1"/>
                </a:solidFill>
              </a:rPr>
              <a:t>Лангепаса</a:t>
            </a:r>
            <a:r>
              <a:rPr lang="ru-RU" sz="3000" dirty="0" smtClean="0">
                <a:solidFill>
                  <a:schemeClr val="bg1"/>
                </a:solidFill>
              </a:rPr>
              <a:t>.</a:t>
            </a:r>
          </a:p>
          <a:p>
            <a:pPr marL="137160" indent="0" algn="just">
              <a:buNone/>
            </a:pPr>
            <a:r>
              <a:rPr lang="ru-RU" sz="3000" dirty="0" err="1" smtClean="0">
                <a:solidFill>
                  <a:schemeClr val="bg1"/>
                </a:solidFill>
              </a:rPr>
              <a:t>Лангепасское</a:t>
            </a:r>
            <a:r>
              <a:rPr lang="ru-RU" sz="3000" dirty="0" smtClean="0">
                <a:solidFill>
                  <a:schemeClr val="bg1"/>
                </a:solidFill>
              </a:rPr>
              <a:t> </a:t>
            </a:r>
            <a:r>
              <a:rPr lang="ru-RU" sz="3000" dirty="0">
                <a:solidFill>
                  <a:schemeClr val="bg1"/>
                </a:solidFill>
              </a:rPr>
              <a:t>городское муниципальное бюджетное учреждение «Городская больница».</a:t>
            </a:r>
          </a:p>
          <a:p>
            <a:pPr marL="137160" indent="0" algn="just">
              <a:buNone/>
            </a:pPr>
            <a:r>
              <a:rPr lang="ru-RU" sz="3000" dirty="0" err="1" smtClean="0">
                <a:solidFill>
                  <a:schemeClr val="bg1"/>
                </a:solidFill>
              </a:rPr>
              <a:t>Лангепасское</a:t>
            </a:r>
            <a:r>
              <a:rPr lang="ru-RU" sz="3000" dirty="0" smtClean="0">
                <a:solidFill>
                  <a:schemeClr val="bg1"/>
                </a:solidFill>
              </a:rPr>
              <a:t> </a:t>
            </a:r>
            <a:r>
              <a:rPr lang="ru-RU" sz="3000" dirty="0">
                <a:solidFill>
                  <a:schemeClr val="bg1"/>
                </a:solidFill>
              </a:rPr>
              <a:t>городское муниципальное автономное учреждение «Спортивный комплекс».</a:t>
            </a:r>
          </a:p>
          <a:p>
            <a:pPr marL="137160" indent="0" algn="just">
              <a:buNone/>
            </a:pPr>
            <a:r>
              <a:rPr lang="ru-RU" sz="3000" dirty="0" err="1" smtClean="0">
                <a:solidFill>
                  <a:schemeClr val="bg1"/>
                </a:solidFill>
              </a:rPr>
              <a:t>Лангепасское</a:t>
            </a:r>
            <a:r>
              <a:rPr lang="ru-RU" sz="3000" dirty="0" smtClean="0">
                <a:solidFill>
                  <a:schemeClr val="bg1"/>
                </a:solidFill>
              </a:rPr>
              <a:t> </a:t>
            </a:r>
            <a:r>
              <a:rPr lang="ru-RU" sz="3000" dirty="0">
                <a:solidFill>
                  <a:schemeClr val="bg1"/>
                </a:solidFill>
              </a:rPr>
              <a:t>городское муниципальное автономное образовательное учреждение дополнительного образования детей «Детско-юношеская спортивная школа».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52806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899069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chemeClr val="bg1"/>
                </a:solidFill>
              </a:rPr>
              <a:t>ПЛАН РЕАЛИЗАЦИИ ПРОЕКТА</a:t>
            </a:r>
            <a:endParaRPr lang="ru-RU" sz="3200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600" y="1501254"/>
            <a:ext cx="10972800" cy="4808106"/>
          </a:xfrm>
        </p:spPr>
        <p:txBody>
          <a:bodyPr>
            <a:noAutofit/>
          </a:bodyPr>
          <a:lstStyle/>
          <a:p>
            <a:pPr marL="137160" indent="0" algn="just">
              <a:buNone/>
            </a:pPr>
            <a:r>
              <a:rPr lang="ru-RU" dirty="0" smtClean="0">
                <a:solidFill>
                  <a:schemeClr val="bg1"/>
                </a:solidFill>
                <a:latin typeface="+mj-lt"/>
              </a:rPr>
              <a:t>1 этап - подготовительный этап  (аналитико-организационный)</a:t>
            </a:r>
          </a:p>
          <a:p>
            <a:pPr marL="137160" indent="0" algn="just">
              <a:buNone/>
            </a:pPr>
            <a:endParaRPr lang="ru-RU" dirty="0" smtClean="0">
              <a:solidFill>
                <a:schemeClr val="bg1"/>
              </a:solidFill>
              <a:latin typeface="+mj-lt"/>
            </a:endParaRPr>
          </a:p>
          <a:p>
            <a:pPr marL="137160" indent="0" algn="just">
              <a:buNone/>
            </a:pPr>
            <a:r>
              <a:rPr lang="ru-RU" dirty="0" smtClean="0">
                <a:solidFill>
                  <a:schemeClr val="bg1"/>
                </a:solidFill>
                <a:latin typeface="+mj-lt"/>
              </a:rPr>
              <a:t>2 этап – основной (практико-ориентированный) – реализация системы учебно-воспитательных мероприятий;</a:t>
            </a:r>
          </a:p>
          <a:p>
            <a:pPr marL="137160" indent="0" algn="just">
              <a:buNone/>
            </a:pPr>
            <a:endParaRPr lang="ru-RU" dirty="0" smtClean="0">
              <a:solidFill>
                <a:schemeClr val="bg1"/>
              </a:solidFill>
              <a:latin typeface="+mj-lt"/>
            </a:endParaRPr>
          </a:p>
          <a:p>
            <a:pPr marL="137160" indent="0" algn="just">
              <a:buNone/>
            </a:pPr>
            <a:r>
              <a:rPr lang="ru-RU" dirty="0" smtClean="0">
                <a:solidFill>
                  <a:schemeClr val="bg1"/>
                </a:solidFill>
                <a:latin typeface="+mj-lt"/>
              </a:rPr>
              <a:t>3 этап –заключительный (систематизации и рефлексии) – трансляция опыта на районных и региональных мероприятиях, в СМИ, информационно-телекоммуникационной сети-Интернет.</a:t>
            </a:r>
            <a:endParaRPr lang="ru-RU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46597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755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105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8895354" y="4446517"/>
            <a:ext cx="313585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solidFill>
                  <a:srgbClr val="000000"/>
                </a:solidFill>
                <a:latin typeface="Calibri" panose="020F0502020204030204" pitchFamily="34" charset="0"/>
              </a:rPr>
              <a:t>www.gto.ru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54999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007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9182" y="-118595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558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535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29301" y="0"/>
            <a:ext cx="77928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728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 smtClean="0">
                <a:solidFill>
                  <a:schemeClr val="bg1"/>
                </a:solidFill>
              </a:rPr>
              <a:t>Подготовка ребенка к выполнению требований через погружение в  игру</a:t>
            </a:r>
            <a:endParaRPr lang="ru-RU" sz="3200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600" y="1269242"/>
            <a:ext cx="10972800" cy="5040118"/>
          </a:xfrm>
        </p:spPr>
        <p:txBody>
          <a:bodyPr>
            <a:normAutofit/>
          </a:bodyPr>
          <a:lstStyle/>
          <a:p>
            <a:endParaRPr lang="ru-RU" dirty="0"/>
          </a:p>
          <a:p>
            <a:pPr marL="137160" indent="0" algn="ctr">
              <a:buNone/>
            </a:pPr>
            <a:r>
              <a:rPr lang="ru-RU" dirty="0" smtClean="0">
                <a:solidFill>
                  <a:schemeClr val="bg1"/>
                </a:solidFill>
                <a:latin typeface="+mj-lt"/>
              </a:rPr>
              <a:t>Для воспитанников создается игровая ситуация, на первое занятие инструктор по физической культуре приносит письмо, где в краткой форме сообщает, что семья </a:t>
            </a:r>
            <a:r>
              <a:rPr lang="ru-RU" dirty="0" err="1" smtClean="0">
                <a:solidFill>
                  <a:schemeClr val="bg1"/>
                </a:solidFill>
                <a:latin typeface="+mj-lt"/>
              </a:rPr>
              <a:t>Барбоскиных</a:t>
            </a:r>
            <a:r>
              <a:rPr lang="ru-RU" dirty="0" smtClean="0">
                <a:solidFill>
                  <a:schemeClr val="bg1"/>
                </a:solidFill>
                <a:latin typeface="+mj-lt"/>
              </a:rPr>
              <a:t> готовится к сдаче нормативов ГТО, но думают, что сами не справятся и просят наших ребят помочь им в тренировках и вместе сдать тесты.</a:t>
            </a:r>
            <a:endParaRPr lang="ru-RU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4681183"/>
            <a:ext cx="1794429" cy="217681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0543" y="4403168"/>
            <a:ext cx="3921456" cy="2454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45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8343" y="274637"/>
            <a:ext cx="11549743" cy="4808991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/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/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i="1" dirty="0">
                <a:solidFill>
                  <a:schemeClr val="bg1"/>
                </a:solidFill>
                <a:latin typeface="Arial Black" panose="020B0A04020102020204" pitchFamily="34" charset="0"/>
              </a:rPr>
              <a:t>НОРМАТИВЫ КОМПЛЕКСА ГТО – СТАРТ ДЛЯ БУДУЩИХ РЕКОРДОВ</a:t>
            </a:r>
            <a:r>
              <a:rPr lang="ru-RU" i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!</a:t>
            </a:r>
            <a:br>
              <a:rPr lang="ru-RU" i="1" dirty="0" smtClean="0">
                <a:solidFill>
                  <a:schemeClr val="bg1"/>
                </a:solidFill>
                <a:latin typeface="Arial Black" panose="020B0A04020102020204" pitchFamily="34" charset="0"/>
              </a:rPr>
            </a:br>
            <a:r>
              <a:rPr lang="ru-RU" i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/>
            </a:r>
            <a:br>
              <a:rPr lang="ru-RU" i="1" dirty="0" smtClean="0">
                <a:solidFill>
                  <a:schemeClr val="bg1"/>
                </a:solidFill>
                <a:latin typeface="Arial Black" panose="020B0A04020102020204" pitchFamily="34" charset="0"/>
              </a:rPr>
            </a:br>
            <a:r>
              <a:rPr lang="ru-RU" sz="3200" dirty="0">
                <a:solidFill>
                  <a:schemeClr val="bg1"/>
                </a:solidFill>
                <a:latin typeface="Arial Black" panose="020B0A04020102020204" pitchFamily="34" charset="0"/>
              </a:rPr>
              <a:t>в</a:t>
            </a:r>
            <a:r>
              <a:rPr lang="ru-RU" sz="32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дошкольном учреждении</a:t>
            </a:r>
            <a:endParaRPr lang="ru-RU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5978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241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803535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chemeClr val="bg1"/>
                </a:solidFill>
              </a:rPr>
              <a:t>1 ступень – дети 6-8 лет:</a:t>
            </a:r>
            <a:endParaRPr lang="ru-RU" sz="3200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600" y="928049"/>
            <a:ext cx="10972800" cy="5663820"/>
          </a:xfrm>
        </p:spPr>
        <p:txBody>
          <a:bodyPr>
            <a:normAutofit fontScale="25000" lnSpcReduction="20000"/>
          </a:bodyPr>
          <a:lstStyle/>
          <a:p>
            <a:pPr marL="137160" indent="0">
              <a:buNone/>
            </a:pPr>
            <a:endParaRPr lang="ru-RU" sz="3400" dirty="0">
              <a:solidFill>
                <a:srgbClr val="FFFF00"/>
              </a:solidFill>
              <a:latin typeface="+mj-lt"/>
            </a:endParaRPr>
          </a:p>
          <a:p>
            <a:endParaRPr lang="ru-RU" sz="8600" b="1" dirty="0">
              <a:solidFill>
                <a:schemeClr val="bg1"/>
              </a:solidFill>
              <a:latin typeface="+mj-lt"/>
            </a:endParaRPr>
          </a:p>
          <a:p>
            <a:pPr marL="137160" indent="0">
              <a:buNone/>
            </a:pPr>
            <a:r>
              <a:rPr lang="ru-RU" sz="11200" b="1" dirty="0">
                <a:solidFill>
                  <a:schemeClr val="bg1"/>
                </a:solidFill>
                <a:latin typeface="+mj-lt"/>
              </a:rPr>
              <a:t>Обязательные испытания:</a:t>
            </a:r>
          </a:p>
          <a:p>
            <a:pPr marL="137160" indent="0">
              <a:buNone/>
            </a:pPr>
            <a:r>
              <a:rPr lang="ru-RU" sz="11200" dirty="0" smtClean="0">
                <a:solidFill>
                  <a:schemeClr val="bg1"/>
                </a:solidFill>
                <a:latin typeface="+mj-lt"/>
              </a:rPr>
              <a:t>1.Челночный бег </a:t>
            </a:r>
            <a:r>
              <a:rPr lang="ru-RU" sz="11200" dirty="0">
                <a:solidFill>
                  <a:schemeClr val="bg1"/>
                </a:solidFill>
                <a:latin typeface="+mj-lt"/>
              </a:rPr>
              <a:t>3х10м или бег 30м.</a:t>
            </a:r>
          </a:p>
          <a:p>
            <a:pPr marL="137160" indent="0">
              <a:buNone/>
            </a:pPr>
            <a:r>
              <a:rPr lang="ru-RU" sz="11200" dirty="0">
                <a:solidFill>
                  <a:schemeClr val="bg1"/>
                </a:solidFill>
                <a:latin typeface="+mj-lt"/>
              </a:rPr>
              <a:t>2.Смешанное передвижение на 1000м.</a:t>
            </a:r>
          </a:p>
          <a:p>
            <a:pPr marL="137160" indent="0">
              <a:buNone/>
            </a:pPr>
            <a:r>
              <a:rPr lang="ru-RU" sz="11200" dirty="0">
                <a:solidFill>
                  <a:schemeClr val="bg1"/>
                </a:solidFill>
                <a:latin typeface="+mj-lt"/>
              </a:rPr>
              <a:t>3.Подтягивание или сгибания-разгибания рук.</a:t>
            </a:r>
          </a:p>
          <a:p>
            <a:pPr marL="137160" indent="0">
              <a:buNone/>
            </a:pPr>
            <a:r>
              <a:rPr lang="ru-RU" sz="11200" dirty="0">
                <a:solidFill>
                  <a:schemeClr val="bg1"/>
                </a:solidFill>
                <a:latin typeface="+mj-lt"/>
              </a:rPr>
              <a:t>4.Наклон вперёд.</a:t>
            </a:r>
          </a:p>
          <a:p>
            <a:endParaRPr lang="ru-RU" sz="11200" b="1" dirty="0">
              <a:solidFill>
                <a:schemeClr val="bg1"/>
              </a:solidFill>
              <a:latin typeface="+mj-lt"/>
            </a:endParaRPr>
          </a:p>
          <a:p>
            <a:pPr marL="137160" indent="0">
              <a:buNone/>
            </a:pPr>
            <a:r>
              <a:rPr lang="ru-RU" sz="11200" b="1" dirty="0">
                <a:solidFill>
                  <a:schemeClr val="bg1"/>
                </a:solidFill>
                <a:latin typeface="+mj-lt"/>
              </a:rPr>
              <a:t>Испытания по выбору:</a:t>
            </a:r>
          </a:p>
          <a:p>
            <a:pPr marL="137160" indent="0">
              <a:buNone/>
            </a:pPr>
            <a:r>
              <a:rPr lang="ru-RU" sz="11200" dirty="0">
                <a:solidFill>
                  <a:schemeClr val="bg1"/>
                </a:solidFill>
                <a:latin typeface="+mj-lt"/>
              </a:rPr>
              <a:t>1.Прыжок в длину с места.</a:t>
            </a:r>
          </a:p>
          <a:p>
            <a:pPr marL="137160" indent="0">
              <a:buNone/>
            </a:pPr>
            <a:r>
              <a:rPr lang="ru-RU" sz="11200" dirty="0">
                <a:solidFill>
                  <a:schemeClr val="bg1"/>
                </a:solidFill>
                <a:latin typeface="+mj-lt"/>
              </a:rPr>
              <a:t>2.Метание теннисного мяча в цель.</a:t>
            </a:r>
          </a:p>
          <a:p>
            <a:pPr marL="137160" indent="0">
              <a:buNone/>
            </a:pPr>
            <a:r>
              <a:rPr lang="ru-RU" sz="11200" dirty="0">
                <a:solidFill>
                  <a:schemeClr val="bg1"/>
                </a:solidFill>
                <a:latin typeface="+mj-lt"/>
              </a:rPr>
              <a:t>3.Поднимание туловища из п/лежа на спине.</a:t>
            </a:r>
          </a:p>
          <a:p>
            <a:pPr marL="137160" indent="0">
              <a:buNone/>
            </a:pPr>
            <a:r>
              <a:rPr lang="ru-RU" sz="11200" dirty="0">
                <a:solidFill>
                  <a:schemeClr val="bg1"/>
                </a:solidFill>
                <a:latin typeface="+mj-lt"/>
              </a:rPr>
              <a:t>4.Бег на лыжах на 1 км или смешанное передвижение.</a:t>
            </a:r>
          </a:p>
          <a:p>
            <a:pPr marL="137160" indent="0">
              <a:buNone/>
            </a:pPr>
            <a:r>
              <a:rPr lang="ru-RU" sz="11200" dirty="0">
                <a:solidFill>
                  <a:schemeClr val="bg1"/>
                </a:solidFill>
                <a:latin typeface="+mj-lt"/>
              </a:rPr>
              <a:t>5.Плавание на 25 м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94291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0" dirty="0">
                <a:solidFill>
                  <a:schemeClr val="bg1"/>
                </a:solidFill>
              </a:rPr>
              <a:t>Количество тестов на знак</a:t>
            </a:r>
            <a:endParaRPr lang="ru-RU" sz="3200" dirty="0">
              <a:solidFill>
                <a:schemeClr val="bg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68272" y="1973572"/>
            <a:ext cx="1930823" cy="189276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0588" y="1391762"/>
            <a:ext cx="1930823" cy="180150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35871" y="1973572"/>
            <a:ext cx="1930823" cy="1905469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558352" y="3167390"/>
            <a:ext cx="30570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000000"/>
                </a:solidFill>
                <a:latin typeface="+mj-lt"/>
              </a:rPr>
              <a:t>Серебряный – 6</a:t>
            </a:r>
            <a:endParaRPr lang="ru-RU" dirty="0">
              <a:latin typeface="+mj-lt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955343" y="4052940"/>
            <a:ext cx="26613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+mj-lt"/>
              </a:rPr>
              <a:t>Бронзовый </a:t>
            </a:r>
            <a:r>
              <a:rPr lang="ru-RU" sz="2400" dirty="0" smtClean="0">
                <a:solidFill>
                  <a:schemeClr val="bg1"/>
                </a:solidFill>
                <a:latin typeface="+mj-lt"/>
              </a:rPr>
              <a:t>– 6</a:t>
            </a:r>
            <a:endParaRPr lang="ru-RU" sz="2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Прямоугольник 8"/>
          <p:cNvSpPr/>
          <p:nvPr/>
        </p:nvSpPr>
        <p:spPr>
          <a:xfrm flipH="1">
            <a:off x="8548699" y="4052940"/>
            <a:ext cx="230516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000000"/>
                </a:solidFill>
                <a:latin typeface="+mj-lt"/>
              </a:rPr>
              <a:t>Золотой – 7</a:t>
            </a:r>
            <a:endParaRPr lang="ru-RU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10451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35945" y="334729"/>
            <a:ext cx="10737273" cy="105721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dirty="0">
                <a:solidFill>
                  <a:schemeClr val="bg1"/>
                </a:solidFill>
              </a:rPr>
              <a:t>Ожидаемая результативность педагогического </a:t>
            </a:r>
            <a:r>
              <a:rPr lang="ru-RU" sz="3600" dirty="0" smtClean="0">
                <a:solidFill>
                  <a:schemeClr val="bg1"/>
                </a:solidFill>
              </a:rPr>
              <a:t>проекта</a:t>
            </a:r>
            <a:r>
              <a:rPr lang="ru-RU" dirty="0">
                <a:solidFill>
                  <a:srgbClr val="FFFF00"/>
                </a:solidFill>
              </a:rPr>
              <a:t/>
            </a:r>
            <a:br>
              <a:rPr lang="ru-RU" dirty="0">
                <a:solidFill>
                  <a:srgbClr val="FFFF00"/>
                </a:solidFill>
              </a:rPr>
            </a:b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01051" y="1391939"/>
            <a:ext cx="5186148" cy="5254522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b="1" dirty="0">
                <a:solidFill>
                  <a:schemeClr val="bg1"/>
                </a:solidFill>
              </a:rPr>
              <a:t>Итогом реализации проекта «</a:t>
            </a:r>
            <a:r>
              <a:rPr lang="ru-RU" b="1" dirty="0" smtClean="0">
                <a:solidFill>
                  <a:schemeClr val="bg1"/>
                </a:solidFill>
              </a:rPr>
              <a:t>Нормативы комплекса ГТО </a:t>
            </a:r>
            <a:r>
              <a:rPr lang="ru-RU" b="1" dirty="0">
                <a:solidFill>
                  <a:schemeClr val="bg1"/>
                </a:solidFill>
              </a:rPr>
              <a:t>– старт для будущих рекордов!» будет являться участие в городском фестивале сдачи норм ГТО, воспитанниками, прошедшими подготовку и выполнившие нормативы комплекса ГТО, отнесенных к получению золотого, серебряного и бронзового  </a:t>
            </a:r>
            <a:r>
              <a:rPr lang="ru-RU" b="1" dirty="0" smtClean="0">
                <a:solidFill>
                  <a:schemeClr val="bg1"/>
                </a:solidFill>
              </a:rPr>
              <a:t>знака.</a:t>
            </a:r>
            <a:endParaRPr lang="ru-RU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026" name="Picture 2" descr="C:\Users\Админ\Desktop\Гто проект для августа 2019\фото саша гто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640" y="709684"/>
            <a:ext cx="4639233" cy="3244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Админ\Desktop\Гто проект для августа 2019\фото гто саш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882" y="3638120"/>
            <a:ext cx="2316475" cy="2796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7256" y="4141960"/>
            <a:ext cx="3785415" cy="178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256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2136" y="559558"/>
            <a:ext cx="11505063" cy="1009935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Ожидаемая результативность педагогического проекта</a:t>
            </a:r>
            <a:r>
              <a:rPr lang="ru-RU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>
              <a:solidFill>
                <a:srgbClr val="FFC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77922" y="1569493"/>
            <a:ext cx="10713493" cy="5288507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dirty="0">
                <a:solidFill>
                  <a:schemeClr val="bg1"/>
                </a:solidFill>
                <a:latin typeface="+mj-lt"/>
              </a:rPr>
              <a:t> </a:t>
            </a:r>
            <a:r>
              <a:rPr lang="ru-RU" dirty="0" smtClean="0">
                <a:solidFill>
                  <a:schemeClr val="bg1"/>
                </a:solidFill>
                <a:latin typeface="+mj-lt"/>
              </a:rPr>
              <a:t>Участие </a:t>
            </a:r>
            <a:r>
              <a:rPr lang="ru-RU" dirty="0">
                <a:solidFill>
                  <a:schemeClr val="bg1"/>
                </a:solidFill>
                <a:latin typeface="+mj-lt"/>
              </a:rPr>
              <a:t>в городском фестивале </a:t>
            </a:r>
            <a:r>
              <a:rPr lang="ru-RU" dirty="0" smtClean="0">
                <a:solidFill>
                  <a:schemeClr val="bg1"/>
                </a:solidFill>
                <a:latin typeface="+mj-lt"/>
              </a:rPr>
              <a:t>по </a:t>
            </a:r>
            <a:r>
              <a:rPr lang="ru-RU" smtClean="0">
                <a:solidFill>
                  <a:schemeClr val="bg1"/>
                </a:solidFill>
                <a:latin typeface="+mj-lt"/>
              </a:rPr>
              <a:t>выполнению нормативов </a:t>
            </a:r>
            <a:r>
              <a:rPr lang="ru-RU" dirty="0">
                <a:solidFill>
                  <a:schemeClr val="bg1"/>
                </a:solidFill>
                <a:latin typeface="+mj-lt"/>
              </a:rPr>
              <a:t>ГТО, воспитанниками, прошедшими подготовку и выполнившие нормативы комплекса ГТО, отнесенных к получению золотого, серебряного и бронзового знака.</a:t>
            </a:r>
            <a:endParaRPr lang="ru-RU" sz="2800" dirty="0" smtClean="0">
              <a:solidFill>
                <a:schemeClr val="bg1"/>
              </a:solidFill>
              <a:latin typeface="+mj-lt"/>
            </a:endParaRPr>
          </a:p>
          <a:p>
            <a:pPr marL="0" indent="0" algn="just">
              <a:buNone/>
            </a:pPr>
            <a:r>
              <a:rPr lang="ru-RU" sz="2800" dirty="0" smtClean="0">
                <a:solidFill>
                  <a:schemeClr val="bg1"/>
                </a:solidFill>
                <a:latin typeface="+mj-lt"/>
              </a:rPr>
              <a:t>Подготовка </a:t>
            </a:r>
            <a:r>
              <a:rPr lang="ru-RU" sz="2800" dirty="0">
                <a:solidFill>
                  <a:schemeClr val="bg1"/>
                </a:solidFill>
                <a:latin typeface="+mj-lt"/>
              </a:rPr>
              <a:t>и участие в сдаче норм ГТО позволит </a:t>
            </a:r>
            <a:r>
              <a:rPr lang="ru-RU" sz="28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ru-RU" sz="2800" dirty="0">
                <a:solidFill>
                  <a:schemeClr val="bg1"/>
                </a:solidFill>
                <a:latin typeface="+mj-lt"/>
              </a:rPr>
              <a:t>создать условия для укрепления здоровья детей, воспитания волевых качеств, развития стремления к победе и уверенности в своих </a:t>
            </a:r>
            <a:r>
              <a:rPr lang="ru-RU" sz="2800" dirty="0" smtClean="0">
                <a:solidFill>
                  <a:schemeClr val="bg1"/>
                </a:solidFill>
                <a:latin typeface="+mj-lt"/>
              </a:rPr>
              <a:t>силах</a:t>
            </a:r>
            <a:r>
              <a:rPr lang="ru-RU" dirty="0" smtClean="0">
                <a:solidFill>
                  <a:schemeClr val="bg1"/>
                </a:solidFill>
                <a:latin typeface="+mj-lt"/>
              </a:rPr>
              <a:t>.</a:t>
            </a:r>
          </a:p>
          <a:p>
            <a:pPr marL="0" indent="0" algn="just">
              <a:buNone/>
            </a:pPr>
            <a:r>
              <a:rPr lang="ru-RU" dirty="0">
                <a:solidFill>
                  <a:schemeClr val="bg1"/>
                </a:solidFill>
                <a:latin typeface="+mj-lt"/>
              </a:rPr>
              <a:t>Мои воспитанники, прошедшие подготовку по данному проекту всегда успешно справляются с нормативами и всегда получают знаки отличия!</a:t>
            </a:r>
            <a:endParaRPr lang="ru-RU" sz="28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32459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solidFill>
                  <a:schemeClr val="bg1"/>
                </a:solidFill>
              </a:rPr>
              <a:t>Достижения воспитанников</a:t>
            </a:r>
            <a:endParaRPr lang="ru-RU" sz="3200" dirty="0">
              <a:solidFill>
                <a:schemeClr val="bg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16" y="1245359"/>
            <a:ext cx="3364147" cy="436387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3596" y="1682087"/>
            <a:ext cx="3480511" cy="451481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1597" y="1139589"/>
            <a:ext cx="3445687" cy="446964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6740" y="2385378"/>
            <a:ext cx="3391749" cy="4399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179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Спартакиада\DSC_688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4634" y="741220"/>
            <a:ext cx="4378039" cy="3366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Спартакиада\DSC_688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167257" y="658090"/>
            <a:ext cx="4031669" cy="3186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Спартакиада\DSC_689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649449" y="2294151"/>
            <a:ext cx="4948520" cy="3519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3470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Фото - спартакиада 2016\DSC_27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2028" y="394921"/>
            <a:ext cx="4543755" cy="6270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F:\Фото - спартакиада 2016\DSC_283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9543" y="605642"/>
            <a:ext cx="5700156" cy="5818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1704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F:\спартакиада\Без имени-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416" y="510639"/>
            <a:ext cx="9334005" cy="6080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7718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1" y="282053"/>
            <a:ext cx="10464420" cy="1456267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latin typeface="Arial Black" panose="020B0A04020102020204" pitchFamily="34" charset="0"/>
              </a:rPr>
              <a:t/>
            </a:r>
            <a:br>
              <a:rPr lang="ru-RU" dirty="0">
                <a:latin typeface="Arial Black" panose="020B0A04020102020204" pitchFamily="34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786" y="859809"/>
            <a:ext cx="9608024" cy="6250674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endParaRPr lang="ru-RU" sz="3200" dirty="0" smtClean="0">
              <a:latin typeface="Arial Black" panose="020B0A04020102020204" pitchFamily="34" charset="0"/>
            </a:endParaRPr>
          </a:p>
          <a:p>
            <a:pPr marL="0" indent="0" algn="just">
              <a:buNone/>
            </a:pPr>
            <a:endParaRPr lang="ru-RU" sz="3200" dirty="0">
              <a:latin typeface="Arial Black" panose="020B0A04020102020204" pitchFamily="34" charset="0"/>
            </a:endParaRPr>
          </a:p>
        </p:txBody>
      </p:sp>
      <p:pic>
        <p:nvPicPr>
          <p:cNvPr id="1026" name="Picture 2" descr="D:\Спартакиада\DSC_69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9309" y="290945"/>
            <a:ext cx="9199418" cy="6276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9236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9182" y="0"/>
            <a:ext cx="12082817" cy="4271750"/>
          </a:xfrm>
        </p:spPr>
        <p:txBody>
          <a:bodyPr>
            <a:normAutofit/>
          </a:bodyPr>
          <a:lstStyle/>
          <a:p>
            <a:pPr marL="0" lvl="0" indent="0" algn="ctr" defTabSz="91440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altLang="ru-RU" sz="3200" b="1" dirty="0">
                <a:solidFill>
                  <a:schemeClr val="bg1"/>
                </a:solidFill>
                <a:latin typeface="+mj-lt"/>
              </a:rPr>
              <a:t>Указ Президента Российской Федерации </a:t>
            </a:r>
            <a:r>
              <a:rPr lang="ru-RU" altLang="ru-RU" sz="3200" b="1" dirty="0" smtClean="0">
                <a:solidFill>
                  <a:schemeClr val="bg1"/>
                </a:solidFill>
                <a:latin typeface="+mj-lt"/>
              </a:rPr>
              <a:t>от     24 </a:t>
            </a:r>
            <a:r>
              <a:rPr lang="ru-RU" altLang="ru-RU" sz="3200" b="1" dirty="0">
                <a:solidFill>
                  <a:schemeClr val="bg1"/>
                </a:solidFill>
                <a:latin typeface="+mj-lt"/>
              </a:rPr>
              <a:t>марта 2014 г. № </a:t>
            </a:r>
            <a:r>
              <a:rPr lang="ru-RU" altLang="ru-RU" sz="3200" b="1" dirty="0" smtClean="0">
                <a:solidFill>
                  <a:schemeClr val="bg1"/>
                </a:solidFill>
                <a:latin typeface="+mj-lt"/>
              </a:rPr>
              <a:t>172</a:t>
            </a:r>
          </a:p>
          <a:p>
            <a:pPr marL="0" lvl="0" indent="0" algn="ctr" defTabSz="91440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altLang="ru-RU" sz="3200" b="1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ru-RU" altLang="ru-RU" sz="3200" b="1" dirty="0">
                <a:solidFill>
                  <a:schemeClr val="bg1"/>
                </a:solidFill>
                <a:latin typeface="+mj-lt"/>
              </a:rPr>
              <a:t>«О Всероссийском физкультурно-спортивном комплексе «Готов к труду и обороне» (ГТО)»               </a:t>
            </a:r>
            <a:endParaRPr lang="ru-RU" sz="32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4099" name="Picture 3" descr="F:\Фото - спартакиада 2016\DSC_299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9092" y="2866768"/>
            <a:ext cx="2953265" cy="3632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F:\Фото - спартакиада 2016\DSC_29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910" y="2687595"/>
            <a:ext cx="2953267" cy="3991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F:\Фото - спартакиада 2016\DSC_311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2444" y="2687595"/>
            <a:ext cx="3620529" cy="3676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1281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Админ\Desktop\фото\IMG_20190315_11044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1283" y="213756"/>
            <a:ext cx="9547761" cy="6507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6173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дмин\Desktop\фото\IMG_20190315_11010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433" y="1710808"/>
            <a:ext cx="5680185" cy="3721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6456" y="873457"/>
            <a:ext cx="3761664" cy="5015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508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Админ\Desktop\фото\IMG_20190314_11230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034" y="498764"/>
            <a:ext cx="9595261" cy="5809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9171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0659" y="1559859"/>
            <a:ext cx="5139373" cy="3956647"/>
          </a:xfrm>
          <a:prstGeom prst="rect">
            <a:avLst/>
          </a:prstGeom>
        </p:spPr>
      </p:pic>
      <p:pic>
        <p:nvPicPr>
          <p:cNvPr id="5" name="Picture 2" descr="F:\Фото - спартакиада 2016\DSC_291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2517" y="1723030"/>
            <a:ext cx="3993617" cy="470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6128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0018" y="274638"/>
            <a:ext cx="10472382" cy="2427619"/>
          </a:xfrm>
        </p:spPr>
        <p:txBody>
          <a:bodyPr>
            <a:noAutofit/>
          </a:bodyPr>
          <a:lstStyle/>
          <a:p>
            <a:r>
              <a:rPr lang="ru-RU" sz="36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СПАСИБО ЗА ВНИМАНИЕ!</a:t>
            </a:r>
            <a:endParaRPr lang="ru-RU" sz="36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892" y="2338857"/>
            <a:ext cx="10472382" cy="4287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82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0267" y="322997"/>
            <a:ext cx="10131425" cy="1014484"/>
          </a:xfrm>
        </p:spPr>
        <p:txBody>
          <a:bodyPr>
            <a:normAutofit/>
          </a:bodyPr>
          <a:lstStyle/>
          <a:p>
            <a:pPr algn="ctr"/>
            <a:r>
              <a:rPr lang="ru-RU" altLang="ru-RU" sz="3200" cap="none" dirty="0">
                <a:ln>
                  <a:noFill/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Что </a:t>
            </a:r>
            <a:r>
              <a:rPr lang="ru-RU" altLang="ru-RU" sz="3200" cap="none" dirty="0" smtClean="0">
                <a:ln>
                  <a:noFill/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такое </a:t>
            </a:r>
            <a:r>
              <a:rPr lang="ru-RU" altLang="ru-RU" sz="3200" cap="none" dirty="0" smtClean="0">
                <a:ln>
                  <a:noFill/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ГТО?</a:t>
            </a:r>
            <a:endParaRPr lang="ru-RU"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6609" y="1468582"/>
            <a:ext cx="6555545" cy="5177877"/>
          </a:xfrm>
        </p:spPr>
        <p:txBody>
          <a:bodyPr>
            <a:normAutofit/>
          </a:bodyPr>
          <a:lstStyle/>
          <a:p>
            <a:pPr marL="137160" indent="0" algn="just">
              <a:buNone/>
            </a:pPr>
            <a:r>
              <a:rPr lang="ru-RU" dirty="0" smtClean="0">
                <a:solidFill>
                  <a:schemeClr val="bg1"/>
                </a:solidFill>
                <a:latin typeface="+mj-lt"/>
              </a:rPr>
              <a:t>Комплекс </a:t>
            </a:r>
            <a:r>
              <a:rPr lang="ru-RU" dirty="0">
                <a:solidFill>
                  <a:schemeClr val="bg1"/>
                </a:solidFill>
                <a:latin typeface="+mj-lt"/>
              </a:rPr>
              <a:t>ГТО предусматривает подготовку к выполнению и непосредственное выполнение населением различных возрастных групп (от 6 до 70 лет и старше) установленных нормативных требований по трем уровням трудности, соответствующим золотому, серебряному и бронзовому знакам отличия «Готов к труду и обороне» (ГТО).</a:t>
            </a:r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984" y="1468582"/>
            <a:ext cx="5254388" cy="4495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161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5083" y="274638"/>
            <a:ext cx="11662117" cy="1483824"/>
          </a:xfrm>
        </p:spPr>
        <p:txBody>
          <a:bodyPr>
            <a:normAutofit/>
          </a:bodyPr>
          <a:lstStyle/>
          <a:p>
            <a:r>
              <a:rPr lang="ru-RU" sz="3200" dirty="0">
                <a:solidFill>
                  <a:schemeClr val="bg1"/>
                </a:solidFill>
                <a:effectLst/>
              </a:rPr>
              <a:t>Актуальность разработки проекта «Нормативы комплекса ГТО – старт для будущих рекордов</a:t>
            </a:r>
            <a:r>
              <a:rPr lang="ru-RU" sz="3200" dirty="0" smtClean="0">
                <a:solidFill>
                  <a:schemeClr val="bg1"/>
                </a:solidFill>
                <a:effectLst/>
              </a:rPr>
              <a:t>!»:</a:t>
            </a:r>
            <a:endParaRPr lang="ru-RU" sz="3200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600" y="2101755"/>
            <a:ext cx="10972800" cy="4235739"/>
          </a:xfrm>
        </p:spPr>
        <p:txBody>
          <a:bodyPr/>
          <a:lstStyle/>
          <a:p>
            <a:pPr marL="137160" indent="0" algn="ctr">
              <a:buNone/>
            </a:pPr>
            <a:r>
              <a:rPr lang="ru-RU" sz="3200" dirty="0" smtClean="0">
                <a:solidFill>
                  <a:schemeClr val="bg1"/>
                </a:solidFill>
                <a:latin typeface="+mj-lt"/>
              </a:rPr>
              <a:t>Необходимость в качественной подготовке </a:t>
            </a:r>
            <a:r>
              <a:rPr lang="ru-RU" sz="3200" dirty="0">
                <a:solidFill>
                  <a:schemeClr val="bg1"/>
                </a:solidFill>
                <a:latin typeface="+mj-lt"/>
              </a:rPr>
              <a:t>воспитанников к сдаче нормативов ГТО, а также </a:t>
            </a:r>
            <a:r>
              <a:rPr lang="ru-RU" sz="3200" dirty="0" smtClean="0">
                <a:solidFill>
                  <a:schemeClr val="bg1"/>
                </a:solidFill>
                <a:latin typeface="+mj-lt"/>
              </a:rPr>
              <a:t>сохранение </a:t>
            </a:r>
            <a:r>
              <a:rPr lang="ru-RU" sz="3200" dirty="0">
                <a:solidFill>
                  <a:schemeClr val="bg1"/>
                </a:solidFill>
                <a:latin typeface="+mj-lt"/>
              </a:rPr>
              <a:t>и </a:t>
            </a:r>
            <a:r>
              <a:rPr lang="ru-RU" sz="3200" dirty="0" smtClean="0">
                <a:solidFill>
                  <a:schemeClr val="bg1"/>
                </a:solidFill>
                <a:latin typeface="+mj-lt"/>
              </a:rPr>
              <a:t>укрепление </a:t>
            </a:r>
            <a:r>
              <a:rPr lang="ru-RU" sz="3200" dirty="0">
                <a:solidFill>
                  <a:schemeClr val="bg1"/>
                </a:solidFill>
                <a:latin typeface="+mj-lt"/>
              </a:rPr>
              <a:t>здоровья </a:t>
            </a:r>
            <a:r>
              <a:rPr lang="ru-RU" sz="3200" dirty="0" smtClean="0">
                <a:solidFill>
                  <a:schemeClr val="bg1"/>
                </a:solidFill>
                <a:latin typeface="+mj-lt"/>
              </a:rPr>
              <a:t>воспитанников</a:t>
            </a:r>
            <a:r>
              <a:rPr lang="ru-RU" sz="3200" dirty="0">
                <a:solidFill>
                  <a:schemeClr val="bg1"/>
                </a:solidFill>
                <a:latin typeface="+mj-lt"/>
              </a:rPr>
              <a:t>. </a:t>
            </a:r>
            <a:endParaRPr lang="ru-RU" sz="3200" dirty="0" smtClean="0">
              <a:solidFill>
                <a:schemeClr val="bg1"/>
              </a:solidFill>
              <a:latin typeface="+mj-lt"/>
            </a:endParaRPr>
          </a:p>
          <a:p>
            <a:pPr marL="137160" indent="0" algn="ctr">
              <a:buNone/>
            </a:pP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5272" y="3962709"/>
            <a:ext cx="4341978" cy="271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395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731583"/>
          </a:xfrm>
        </p:spPr>
        <p:txBody>
          <a:bodyPr>
            <a:normAutofit fontScale="90000"/>
          </a:bodyPr>
          <a:lstStyle/>
          <a:p>
            <a:r>
              <a:rPr lang="ru-RU" dirty="0"/>
              <a:t> </a:t>
            </a:r>
            <a:r>
              <a:rPr lang="ru-RU" sz="3600" dirty="0" smtClean="0">
                <a:solidFill>
                  <a:schemeClr val="bg1"/>
                </a:solidFill>
              </a:rPr>
              <a:t>Состояние </a:t>
            </a:r>
            <a:r>
              <a:rPr lang="ru-RU" sz="3600" dirty="0">
                <a:solidFill>
                  <a:schemeClr val="bg1"/>
                </a:solidFill>
              </a:rPr>
              <a:t>здоровья детей сегодня </a:t>
            </a:r>
            <a:r>
              <a:rPr lang="ru-RU" sz="3600" dirty="0" smtClean="0">
                <a:solidFill>
                  <a:schemeClr val="bg1"/>
                </a:solidFill>
              </a:rPr>
              <a:t>не </a:t>
            </a:r>
            <a:r>
              <a:rPr lang="ru-RU" sz="3600" dirty="0">
                <a:solidFill>
                  <a:schemeClr val="bg1"/>
                </a:solidFill>
              </a:rPr>
              <a:t>соответствует </a:t>
            </a:r>
            <a:r>
              <a:rPr lang="ru-RU" sz="3600" dirty="0" smtClean="0">
                <a:solidFill>
                  <a:schemeClr val="bg1"/>
                </a:solidFill>
              </a:rPr>
              <a:t>потребностям и возможностям </a:t>
            </a:r>
            <a:r>
              <a:rPr lang="ru-RU" sz="3600" dirty="0">
                <a:solidFill>
                  <a:schemeClr val="bg1"/>
                </a:solidFill>
              </a:rPr>
              <a:t>современного общества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3773" y="2292824"/>
            <a:ext cx="11641539" cy="4217158"/>
          </a:xfrm>
        </p:spPr>
        <p:txBody>
          <a:bodyPr>
            <a:normAutofit lnSpcReduction="10000"/>
          </a:bodyPr>
          <a:lstStyle/>
          <a:p>
            <a:pPr marL="137160" indent="0" algn="just">
              <a:buNone/>
            </a:pPr>
            <a:r>
              <a:rPr lang="ru-RU" dirty="0" smtClean="0">
                <a:solidFill>
                  <a:schemeClr val="bg1"/>
                </a:solidFill>
                <a:latin typeface="+mj-lt"/>
              </a:rPr>
              <a:t>Ряд исследований </a:t>
            </a:r>
            <a:r>
              <a:rPr lang="ru-RU" dirty="0">
                <a:solidFill>
                  <a:schemeClr val="bg1"/>
                </a:solidFill>
                <a:latin typeface="+mj-lt"/>
              </a:rPr>
              <a:t>показывают, что за последнее время число здоровых дошкольников уменьшилось в 5 раз и составляет лишь 10% от контингента детей, поступающих в школу</a:t>
            </a:r>
            <a:r>
              <a:rPr lang="ru-RU" dirty="0" smtClean="0">
                <a:solidFill>
                  <a:schemeClr val="bg1"/>
                </a:solidFill>
                <a:latin typeface="+mj-lt"/>
              </a:rPr>
              <a:t>.</a:t>
            </a:r>
          </a:p>
          <a:p>
            <a:pPr marL="137160" indent="0" algn="just">
              <a:buNone/>
            </a:pPr>
            <a:r>
              <a:rPr lang="ru-RU" dirty="0">
                <a:solidFill>
                  <a:schemeClr val="bg1"/>
                </a:solidFill>
                <a:latin typeface="+mj-lt"/>
              </a:rPr>
              <a:t>П</a:t>
            </a:r>
            <a:r>
              <a:rPr lang="ru-RU" dirty="0" smtClean="0">
                <a:solidFill>
                  <a:schemeClr val="bg1"/>
                </a:solidFill>
                <a:latin typeface="+mj-lt"/>
              </a:rPr>
              <a:t>резидент </a:t>
            </a:r>
            <a:r>
              <a:rPr lang="ru-RU" dirty="0">
                <a:solidFill>
                  <a:schemeClr val="bg1"/>
                </a:solidFill>
                <a:latin typeface="+mj-lt"/>
              </a:rPr>
              <a:t>Российской Федерации В.В. Путин </a:t>
            </a:r>
            <a:r>
              <a:rPr lang="ru-RU" dirty="0" smtClean="0">
                <a:solidFill>
                  <a:schemeClr val="bg1"/>
                </a:solidFill>
                <a:latin typeface="+mj-lt"/>
              </a:rPr>
              <a:t>отмечает: </a:t>
            </a:r>
            <a:r>
              <a:rPr lang="ru-RU" dirty="0">
                <a:solidFill>
                  <a:schemeClr val="bg1"/>
                </a:solidFill>
                <a:latin typeface="+mj-lt"/>
              </a:rPr>
              <a:t>«В 14 лет две трети детей в России уже имеют хронические заболевания, у половины школьников отмечаются отклонения в развитии опорно-двигательного аппарата, у 30% нарушения сердечно-сосудистой и дыхательной систем, до 40% призывников не в состоянии выполнить минимальные нормативы </a:t>
            </a:r>
            <a:r>
              <a:rPr lang="ru-RU" dirty="0" err="1">
                <a:solidFill>
                  <a:schemeClr val="bg1"/>
                </a:solidFill>
                <a:latin typeface="+mj-lt"/>
              </a:rPr>
              <a:t>физподготовки</a:t>
            </a:r>
            <a:r>
              <a:rPr lang="ru-RU" dirty="0">
                <a:solidFill>
                  <a:schemeClr val="bg1"/>
                </a:solidFill>
                <a:latin typeface="+mj-lt"/>
              </a:rPr>
              <a:t> военнослужащих».</a:t>
            </a:r>
          </a:p>
          <a:p>
            <a:pPr marL="137160" indent="0">
              <a:buNone/>
            </a:pP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119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solidFill>
                  <a:schemeClr val="bg1"/>
                </a:solidFill>
                <a:effectLst/>
              </a:rPr>
              <a:t>Основные принципы </a:t>
            </a:r>
            <a:r>
              <a:rPr lang="ru-RU" sz="3200" dirty="0">
                <a:solidFill>
                  <a:schemeClr val="bg1"/>
                </a:solidFill>
                <a:effectLst/>
              </a:rPr>
              <a:t>комплекса </a:t>
            </a:r>
            <a:r>
              <a:rPr lang="ru-RU" sz="3200" dirty="0" smtClean="0">
                <a:solidFill>
                  <a:schemeClr val="bg1"/>
                </a:solidFill>
                <a:effectLst/>
              </a:rPr>
              <a:t>ГТО:</a:t>
            </a:r>
            <a:endParaRPr lang="ru-RU" sz="3200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2913" y="2102073"/>
            <a:ext cx="5873087" cy="3959580"/>
          </a:xfrm>
        </p:spPr>
        <p:txBody>
          <a:bodyPr/>
          <a:lstStyle/>
          <a:p>
            <a:pPr algn="ctr">
              <a:buFontTx/>
              <a:buChar char="-"/>
            </a:pPr>
            <a:r>
              <a:rPr lang="ru-RU" b="1" dirty="0" smtClean="0">
                <a:solidFill>
                  <a:schemeClr val="bg1"/>
                </a:solidFill>
              </a:rPr>
              <a:t>Доступность</a:t>
            </a:r>
          </a:p>
          <a:p>
            <a:pPr algn="ctr">
              <a:buFontTx/>
              <a:buChar char="-"/>
            </a:pPr>
            <a:endParaRPr lang="ru-RU" b="1" dirty="0" smtClean="0">
              <a:solidFill>
                <a:schemeClr val="bg1"/>
              </a:solidFill>
            </a:endParaRPr>
          </a:p>
          <a:p>
            <a:pPr algn="ctr">
              <a:buFontTx/>
              <a:buChar char="-"/>
            </a:pPr>
            <a:r>
              <a:rPr lang="ru-RU" b="1" dirty="0" smtClean="0">
                <a:solidFill>
                  <a:schemeClr val="bg1"/>
                </a:solidFill>
              </a:rPr>
              <a:t>Бесплатность</a:t>
            </a:r>
          </a:p>
          <a:p>
            <a:pPr algn="ctr">
              <a:buFontTx/>
              <a:buChar char="-"/>
            </a:pPr>
            <a:endParaRPr lang="ru-RU" b="1" dirty="0" smtClean="0">
              <a:solidFill>
                <a:schemeClr val="bg1"/>
              </a:solidFill>
            </a:endParaRPr>
          </a:p>
          <a:p>
            <a:pPr algn="ctr">
              <a:buFontTx/>
              <a:buChar char="-"/>
            </a:pPr>
            <a:r>
              <a:rPr lang="ru-RU" b="1" dirty="0">
                <a:solidFill>
                  <a:schemeClr val="bg1"/>
                </a:solidFill>
              </a:rPr>
              <a:t>К</a:t>
            </a:r>
            <a:r>
              <a:rPr lang="ru-RU" b="1" dirty="0" smtClean="0">
                <a:solidFill>
                  <a:schemeClr val="bg1"/>
                </a:solidFill>
              </a:rPr>
              <a:t>ачество </a:t>
            </a:r>
            <a:r>
              <a:rPr lang="ru-RU" b="1" dirty="0">
                <a:solidFill>
                  <a:schemeClr val="bg1"/>
                </a:solidFill>
              </a:rPr>
              <a:t>и </a:t>
            </a:r>
            <a:r>
              <a:rPr lang="ru-RU" b="1" dirty="0" smtClean="0">
                <a:solidFill>
                  <a:schemeClr val="bg1"/>
                </a:solidFill>
              </a:rPr>
              <a:t>удобство</a:t>
            </a:r>
          </a:p>
          <a:p>
            <a:pPr algn="ctr">
              <a:buFontTx/>
              <a:buChar char="-"/>
            </a:pPr>
            <a:endParaRPr lang="ru-RU" b="1" dirty="0" smtClean="0">
              <a:solidFill>
                <a:schemeClr val="bg1"/>
              </a:solidFill>
            </a:endParaRPr>
          </a:p>
          <a:p>
            <a:pPr algn="ctr">
              <a:buFontTx/>
              <a:buChar char="-"/>
            </a:pPr>
            <a:r>
              <a:rPr lang="ru-RU" b="1" dirty="0" smtClean="0">
                <a:solidFill>
                  <a:schemeClr val="bg1"/>
                </a:solidFill>
              </a:rPr>
              <a:t>Регулярность</a:t>
            </a:r>
          </a:p>
          <a:p>
            <a:pPr algn="ctr">
              <a:buFontTx/>
              <a:buChar char="-"/>
            </a:pP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464604"/>
            <a:ext cx="5595334" cy="3234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54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944562"/>
          </a:xfrm>
        </p:spPr>
        <p:txBody>
          <a:bodyPr>
            <a:normAutofit fontScale="90000"/>
          </a:bodyPr>
          <a:lstStyle/>
          <a:p>
            <a:r>
              <a:rPr lang="ru-RU" i="1" dirty="0">
                <a:solidFill>
                  <a:schemeClr val="bg1"/>
                </a:solidFill>
                <a:effectLst/>
              </a:rPr>
              <a:t> </a:t>
            </a:r>
            <a:r>
              <a:rPr lang="ru-RU" dirty="0">
                <a:solidFill>
                  <a:schemeClr val="bg1"/>
                </a:solidFill>
                <a:effectLst/>
              </a:rPr>
              <a:t/>
            </a:r>
            <a:br>
              <a:rPr lang="ru-RU" dirty="0">
                <a:solidFill>
                  <a:schemeClr val="bg1"/>
                </a:solidFill>
                <a:effectLst/>
              </a:rPr>
            </a:br>
            <a:r>
              <a:rPr lang="ru-RU" sz="3600" dirty="0" smtClean="0">
                <a:solidFill>
                  <a:schemeClr val="bg1"/>
                </a:solidFill>
                <a:effectLst/>
              </a:rPr>
              <a:t>ЗАДАЧИ </a:t>
            </a:r>
            <a:r>
              <a:rPr lang="ru-RU" sz="3600" dirty="0">
                <a:solidFill>
                  <a:schemeClr val="bg1"/>
                </a:solidFill>
                <a:effectLst/>
              </a:rPr>
              <a:t>ПРОЕКТА</a:t>
            </a:r>
            <a:r>
              <a:rPr lang="ru-RU" dirty="0">
                <a:effectLst/>
              </a:rPr>
              <a:t/>
            </a:r>
            <a:br>
              <a:rPr lang="ru-RU" dirty="0">
                <a:effectLst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6363" y="1136073"/>
            <a:ext cx="11471563" cy="5458691"/>
          </a:xfrm>
        </p:spPr>
        <p:txBody>
          <a:bodyPr>
            <a:normAutofit fontScale="92500" lnSpcReduction="10000"/>
          </a:bodyPr>
          <a:lstStyle/>
          <a:p>
            <a:pPr marL="137160" indent="0">
              <a:buNone/>
            </a:pPr>
            <a:r>
              <a:rPr lang="ru-RU" dirty="0"/>
              <a:t>	</a:t>
            </a:r>
            <a:r>
              <a:rPr lang="ru-RU" sz="3000" b="1" dirty="0">
                <a:solidFill>
                  <a:schemeClr val="bg1"/>
                </a:solidFill>
                <a:latin typeface="+mj-lt"/>
              </a:rPr>
              <a:t>Задачи:</a:t>
            </a:r>
            <a:endParaRPr lang="ru-RU" sz="3000" dirty="0">
              <a:solidFill>
                <a:schemeClr val="bg1"/>
              </a:solidFill>
              <a:latin typeface="+mj-lt"/>
            </a:endParaRPr>
          </a:p>
          <a:p>
            <a:pPr marL="137160" indent="0" algn="just">
              <a:buNone/>
            </a:pPr>
            <a:r>
              <a:rPr lang="ru-RU" sz="3000" dirty="0">
                <a:solidFill>
                  <a:schemeClr val="bg1"/>
                </a:solidFill>
                <a:latin typeface="+mj-lt"/>
              </a:rPr>
              <a:t>1.	Развивать физические качества: гибкость, выносливость, скоростно-силовые качества, быстроту, координационные способности, функции равновесия.</a:t>
            </a:r>
          </a:p>
          <a:p>
            <a:pPr marL="137160" indent="0" algn="just">
              <a:buNone/>
            </a:pPr>
            <a:r>
              <a:rPr lang="ru-RU" sz="3000" dirty="0">
                <a:solidFill>
                  <a:schemeClr val="bg1"/>
                </a:solidFill>
                <a:latin typeface="+mj-lt"/>
              </a:rPr>
              <a:t>2.	Совершенствовать уровень физической подготовленности, расширять объем и содержание двигательных умений и навыков в соответствии с возможностями и состоянием здоровья детей.</a:t>
            </a:r>
          </a:p>
          <a:p>
            <a:pPr marL="137160" indent="0" algn="just">
              <a:buNone/>
            </a:pPr>
            <a:r>
              <a:rPr lang="ru-RU" sz="3000" dirty="0">
                <a:solidFill>
                  <a:schemeClr val="bg1"/>
                </a:solidFill>
                <a:latin typeface="+mj-lt"/>
              </a:rPr>
              <a:t>3. Обеспечивать подготовку воспитанников </a:t>
            </a:r>
            <a:r>
              <a:rPr lang="ru-RU" sz="3000" dirty="0" smtClean="0">
                <a:solidFill>
                  <a:schemeClr val="bg1"/>
                </a:solidFill>
                <a:latin typeface="+mj-lt"/>
              </a:rPr>
              <a:t>к </a:t>
            </a:r>
            <a:r>
              <a:rPr lang="ru-RU" sz="3000" dirty="0">
                <a:solidFill>
                  <a:schemeClr val="bg1"/>
                </a:solidFill>
                <a:latin typeface="+mj-lt"/>
              </a:rPr>
              <a:t>сдаче норм первой ступени комплекса ГТО среди детей дошкольных образовательных учреждений города.</a:t>
            </a:r>
          </a:p>
          <a:p>
            <a:pPr marL="137160" indent="0" algn="just">
              <a:buNone/>
            </a:pPr>
            <a:r>
              <a:rPr lang="ru-RU" sz="3000" dirty="0">
                <a:solidFill>
                  <a:schemeClr val="bg1"/>
                </a:solidFill>
                <a:latin typeface="+mj-lt"/>
              </a:rPr>
              <a:t>4.	Воспитывать стойкий интерес к физкультуре и спорту, к личным достижениям, к спортивным событиям нашей страны.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86692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4066" y="341148"/>
            <a:ext cx="10972800" cy="1143000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chemeClr val="bg1"/>
                </a:solidFill>
              </a:rPr>
              <a:t>Ресурсы: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600" y="1951628"/>
            <a:ext cx="5217994" cy="4357731"/>
          </a:xfrm>
        </p:spPr>
        <p:txBody>
          <a:bodyPr>
            <a:normAutofit/>
          </a:bodyPr>
          <a:lstStyle/>
          <a:p>
            <a:pPr>
              <a:buClrTx/>
            </a:pPr>
            <a:r>
              <a:rPr lang="ru-RU" sz="3200" u="sng" dirty="0" smtClean="0">
                <a:solidFill>
                  <a:schemeClr val="bg1"/>
                </a:solidFill>
              </a:rPr>
              <a:t>Временные</a:t>
            </a:r>
          </a:p>
          <a:p>
            <a:pPr>
              <a:buClrTx/>
            </a:pPr>
            <a:r>
              <a:rPr lang="ru-RU" sz="3200" u="sng" dirty="0" smtClean="0">
                <a:solidFill>
                  <a:schemeClr val="bg1"/>
                </a:solidFill>
              </a:rPr>
              <a:t>Информационные</a:t>
            </a:r>
          </a:p>
          <a:p>
            <a:pPr>
              <a:buClrTx/>
            </a:pPr>
            <a:r>
              <a:rPr lang="ru-RU" sz="3200" u="sng" dirty="0" smtClean="0">
                <a:solidFill>
                  <a:schemeClr val="bg1"/>
                </a:solidFill>
              </a:rPr>
              <a:t>Материально-технические</a:t>
            </a:r>
            <a:endParaRPr lang="ru-RU" sz="3200" dirty="0">
              <a:solidFill>
                <a:schemeClr val="bg1"/>
              </a:solidFill>
            </a:endParaRPr>
          </a:p>
          <a:p>
            <a:pPr>
              <a:buClrTx/>
            </a:pPr>
            <a:r>
              <a:rPr lang="ru-RU" sz="3200" u="sng" dirty="0" smtClean="0">
                <a:solidFill>
                  <a:schemeClr val="bg1"/>
                </a:solidFill>
              </a:rPr>
              <a:t>Организационные</a:t>
            </a:r>
            <a:endParaRPr lang="ru-RU" sz="3200" dirty="0">
              <a:solidFill>
                <a:schemeClr val="bg1"/>
              </a:solidFill>
            </a:endParaRPr>
          </a:p>
          <a:p>
            <a:pPr>
              <a:buClrTx/>
            </a:pPr>
            <a:r>
              <a:rPr lang="ru-RU" sz="3200" u="sng" dirty="0" smtClean="0">
                <a:solidFill>
                  <a:schemeClr val="bg1"/>
                </a:solidFill>
              </a:rPr>
              <a:t>Кадровые</a:t>
            </a:r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0779" y="1951629"/>
            <a:ext cx="5770581" cy="3194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680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1256</TotalTime>
  <Words>715</Words>
  <Application>Microsoft Office PowerPoint</Application>
  <PresentationFormat>Произвольный</PresentationFormat>
  <Paragraphs>83</Paragraphs>
  <Slides>34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Апекс</vt:lpstr>
      <vt:lpstr>НОРМАТИВЫ КОМПЛЕКСА ГТО – СТАРТ ДЛЯ БУДУЩИХ РЕКОРДОВ!</vt:lpstr>
      <vt:lpstr>   НОРМАТИВЫ КОМПЛЕКСА ГТО – СТАРТ ДЛЯ БУДУЩИХ РЕКОРДОВ!  в дошкольном учреждении</vt:lpstr>
      <vt:lpstr>Презентация PowerPoint</vt:lpstr>
      <vt:lpstr>Что такое ГТО?</vt:lpstr>
      <vt:lpstr>Актуальность разработки проекта «Нормативы комплекса ГТО – старт для будущих рекордов!»:</vt:lpstr>
      <vt:lpstr> Состояние здоровья детей сегодня не соответствует потребностям и возможностям современного общества</vt:lpstr>
      <vt:lpstr>Основные принципы комплекса ГТО:</vt:lpstr>
      <vt:lpstr>  ЗАДАЧИ ПРОЕКТА </vt:lpstr>
      <vt:lpstr>Ресурсы:</vt:lpstr>
      <vt:lpstr>При реализации данного проекта руководствуемся следующими нормативно-правовыми документами:</vt:lpstr>
      <vt:lpstr>Социальные партнёры проекта </vt:lpstr>
      <vt:lpstr>ПЛАН РЕАЛИЗАЦИИ ПРОЕКТА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Подготовка ребенка к выполнению требований через погружение в  игру</vt:lpstr>
      <vt:lpstr>Презентация PowerPoint</vt:lpstr>
      <vt:lpstr>1 ступень – дети 6-8 лет:</vt:lpstr>
      <vt:lpstr>Количество тестов на знак</vt:lpstr>
      <vt:lpstr>Ожидаемая результативность педагогического проекта </vt:lpstr>
      <vt:lpstr>Ожидаемая результативность педагогического проекта </vt:lpstr>
      <vt:lpstr>Достижения воспитанников</vt:lpstr>
      <vt:lpstr>Презентация PowerPoint</vt:lpstr>
      <vt:lpstr>Презентация PowerPoint</vt:lpstr>
      <vt:lpstr>Презентация PowerPoint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Я здоровье берегу,  сам себе я помогу</dc:title>
  <dc:creator>Lenovo</dc:creator>
  <cp:lastModifiedBy>воспитатель</cp:lastModifiedBy>
  <cp:revision>125</cp:revision>
  <dcterms:created xsi:type="dcterms:W3CDTF">2016-04-18T18:45:30Z</dcterms:created>
  <dcterms:modified xsi:type="dcterms:W3CDTF">2021-08-25T10:01:33Z</dcterms:modified>
</cp:coreProperties>
</file>