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7" r:id="rId3"/>
    <p:sldId id="343" r:id="rId4"/>
    <p:sldId id="313" r:id="rId5"/>
    <p:sldId id="317" r:id="rId6"/>
    <p:sldId id="312" r:id="rId7"/>
    <p:sldId id="339" r:id="rId8"/>
    <p:sldId id="314" r:id="rId9"/>
    <p:sldId id="340" r:id="rId10"/>
    <p:sldId id="341" r:id="rId11"/>
    <p:sldId id="328" r:id="rId12"/>
    <p:sldId id="342" r:id="rId13"/>
    <p:sldId id="348" r:id="rId14"/>
    <p:sldId id="308" r:id="rId15"/>
    <p:sldId id="344" r:id="rId16"/>
    <p:sldId id="346" r:id="rId17"/>
    <p:sldId id="345" r:id="rId18"/>
    <p:sldId id="347" r:id="rId19"/>
    <p:sldId id="337" r:id="rId20"/>
    <p:sldId id="333" r:id="rId21"/>
  </p:sldIdLst>
  <p:sldSz cx="9144000" cy="6858000" type="screen4x3"/>
  <p:notesSz cx="6858000" cy="994727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6699"/>
    <a:srgbClr val="777777"/>
    <a:srgbClr val="6666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0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Bookman Old Style" pitchFamily="18" charset="0"/>
              </a:defRPr>
            </a:pPr>
            <a:r>
              <a:rPr lang="ru-RU" sz="2000" dirty="0">
                <a:latin typeface="Bookman Old Style" pitchFamily="18" charset="0"/>
              </a:rPr>
              <a:t>Мониторинг общей готовности выпускников ДОУ к школьному </a:t>
            </a:r>
            <a:r>
              <a:rPr lang="ru-RU" sz="2000" dirty="0" smtClean="0">
                <a:latin typeface="Bookman Old Style" pitchFamily="18" charset="0"/>
              </a:rPr>
              <a:t>обучению (чел.; %) </a:t>
            </a:r>
            <a:endParaRPr lang="ru-RU" sz="2000" dirty="0">
              <a:latin typeface="Bookman Old Style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572388715875946E-2"/>
          <c:y val="0.15787423747904974"/>
          <c:w val="0.65258235065513726"/>
          <c:h val="0.810527934786788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207836497785682E-2"/>
                  <c:y val="-0.320916992936290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9725313546747421E-2"/>
                  <c:y val="7.01039765312053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4721187650687734E-2"/>
                  <c:y val="6.8807493005276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готовы к школьному обучению</c:v>
                </c:pt>
                <c:pt idx="1">
                  <c:v>условно готовы к школьному обучению</c:v>
                </c:pt>
                <c:pt idx="2">
                  <c:v>не готовы к школьному обучению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554</c:v>
                </c:pt>
                <c:pt idx="1">
                  <c:v>22</c:v>
                </c:pt>
                <c:pt idx="2">
                  <c:v>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258235065513726"/>
          <c:y val="0.5799642177784714"/>
          <c:w val="0.33235184142133917"/>
          <c:h val="0.39722744329015486"/>
        </c:manualLayout>
      </c:layout>
      <c:overlay val="0"/>
      <c:txPr>
        <a:bodyPr/>
        <a:lstStyle/>
        <a:p>
          <a:pPr>
            <a:defRPr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layout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416447555209914"/>
          <c:y val="0.23055017948189746"/>
          <c:w val="0.38410370629012996"/>
          <c:h val="0.545517272902021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педагогов, имеющих высшее образование</c:v>
                </c:pt>
              </c:strCache>
            </c:strRef>
          </c:tx>
          <c:dLbls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 образование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0.76800000000000002</c:v>
                </c:pt>
                <c:pt idx="1">
                  <c:v>0.23199999999999998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49159793532641"/>
          <c:y val="0.87779640184660024"/>
          <c:w val="0.58969990988655585"/>
          <c:h val="0.10232377870598967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педагогов, имеющих квалификационные категории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44552205044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37126837537227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66828307567084E-2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197757255226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Высшая кв.кат.</c:v>
                </c:pt>
                <c:pt idx="1">
                  <c:v>Первая кв.кат.</c:v>
                </c:pt>
                <c:pt idx="2">
                  <c:v>Соответствие</c:v>
                </c:pt>
                <c:pt idx="3">
                  <c:v>Не имеют кв.кат.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0.15137614678899083</c:v>
                </c:pt>
                <c:pt idx="1">
                  <c:v>0.39449541284403672</c:v>
                </c:pt>
                <c:pt idx="2">
                  <c:v>0.45412844036697247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1070336"/>
        <c:axId val="61085568"/>
        <c:axId val="0"/>
      </c:bar3DChart>
      <c:catAx>
        <c:axId val="61070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1085568"/>
        <c:crosses val="autoZero"/>
        <c:auto val="1"/>
        <c:lblAlgn val="ctr"/>
        <c:lblOffset val="100"/>
        <c:noMultiLvlLbl val="0"/>
      </c:catAx>
      <c:valAx>
        <c:axId val="61085568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6107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педагогов, имеющих квалификационные категории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186232859859467E-2"/>
                  <c:y val="-1.4989689144708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37126837537227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66828307567084E-2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197757255226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Высшая кв.кат.</c:v>
                </c:pt>
                <c:pt idx="1">
                  <c:v>Первая кв.кат.</c:v>
                </c:pt>
                <c:pt idx="2">
                  <c:v>Соответствие</c:v>
                </c:pt>
                <c:pt idx="3">
                  <c:v>Не имеют кв.кат.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0.26500000000000001</c:v>
                </c:pt>
                <c:pt idx="1">
                  <c:v>0.46600000000000003</c:v>
                </c:pt>
                <c:pt idx="2">
                  <c:v>0.26900000000000002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6802944"/>
        <c:axId val="146818176"/>
        <c:axId val="0"/>
      </c:bar3DChart>
      <c:catAx>
        <c:axId val="146802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818176"/>
        <c:crosses val="autoZero"/>
        <c:auto val="1"/>
        <c:lblAlgn val="ctr"/>
        <c:lblOffset val="100"/>
        <c:noMultiLvlLbl val="0"/>
      </c:catAx>
      <c:valAx>
        <c:axId val="146818176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14680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layout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416447555209914"/>
          <c:y val="0.23055017948189746"/>
          <c:w val="0.38410370629012996"/>
          <c:h val="0.545517272902021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педагогов, имеющих высшее образование</c:v>
                </c:pt>
              </c:strCache>
            </c:strRef>
          </c:tx>
          <c:dLbls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 образование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0.85</c:v>
                </c:pt>
                <c:pt idx="1">
                  <c:v>0.17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49159793532641"/>
          <c:y val="0.87779640184660024"/>
          <c:w val="0.58969990988655585"/>
          <c:h val="0.10232377870598967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педагогов, имеющих квалификационные категории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44552205044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37126837537227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66828307567084E-2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197757255226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Высшая кв.кат.</c:v>
                </c:pt>
                <c:pt idx="1">
                  <c:v>Первая кв.кат.</c:v>
                </c:pt>
                <c:pt idx="2">
                  <c:v>Соответствие</c:v>
                </c:pt>
                <c:pt idx="3">
                  <c:v>Не имеют кв.кат.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0.46400000000000002</c:v>
                </c:pt>
                <c:pt idx="1">
                  <c:v>0.5</c:v>
                </c:pt>
                <c:pt idx="2">
                  <c:v>3.5999999999999997E-2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7878272"/>
        <c:axId val="147880960"/>
        <c:axId val="0"/>
      </c:bar3DChart>
      <c:catAx>
        <c:axId val="14787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880960"/>
        <c:crosses val="autoZero"/>
        <c:auto val="1"/>
        <c:lblAlgn val="ctr"/>
        <c:lblOffset val="100"/>
        <c:noMultiLvlLbl val="0"/>
      </c:catAx>
      <c:valAx>
        <c:axId val="147880960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14787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12297-F9BA-490E-93C3-193D3A2A6A0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ED0C0-5BAE-470E-AED3-18CD71DB50A1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Обновление содержания образования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7B3654-5349-487C-A97F-CD3DAC55697F}" type="parTrans" cxnId="{75C0E15E-2F3A-4E41-A4F2-FA3D29B6499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15E5A-7BB5-4499-A140-FF39EB2A52C4}" type="sibTrans" cxnId="{75C0E15E-2F3A-4E41-A4F2-FA3D29B6499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DD41C-44B5-4A82-9331-494B35003EF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роста профессионального мастерства педагогических и управленческих кадров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4E840-5740-4D73-9060-E2A940902F5F}" type="parTrans" cxnId="{BF5E6675-3E79-48AA-A5BB-31A6806B34E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663E0B-AF67-4D3D-B458-D012598143DC}" type="sibTrans" cxnId="{BF5E6675-3E79-48AA-A5BB-31A6806B34E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48A63-812D-4194-84CC-27AD347164E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Инфраструктурное обеспечение образовательного процесса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F4A9F-F8DF-4EBC-B9B9-57CC4893AE0B}" type="parTrans" cxnId="{3DC8A599-479A-40F9-B86A-82DCE8583B0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624B4-9807-4B5E-A6F8-B5843818FB24}" type="sibTrans" cxnId="{3DC8A599-479A-40F9-B86A-82DCE8583B0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4763E-9BA2-4E5C-98AF-5B214319121C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4. Индивидуализация образовательной деятельности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4DE68-078B-4289-A3CB-078F4D3E3F89}" type="parTrans" cxnId="{5AB30539-1589-40BD-B688-552EFC48823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428DD0B-6C13-47B3-9695-05293936532C}" type="sibTrans" cxnId="{5AB30539-1589-40BD-B688-552EFC48823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7CB1BDC-30EE-433E-BEA5-065A14FB7807}" type="pres">
      <dgm:prSet presAssocID="{6B112297-F9BA-490E-93C3-193D3A2A6A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38D83E-F127-446D-89BD-2C2D4B470B45}" type="pres">
      <dgm:prSet presAssocID="{37AED0C0-5BAE-470E-AED3-18CD71DB50A1}" presName="parentLin" presStyleCnt="0"/>
      <dgm:spPr/>
    </dgm:pt>
    <dgm:pt modelId="{D48751A0-36C3-4DF2-8308-9BC13E66DFA6}" type="pres">
      <dgm:prSet presAssocID="{37AED0C0-5BAE-470E-AED3-18CD71DB50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85619AD-5EFD-4F4A-AE29-C8669D3C42B4}" type="pres">
      <dgm:prSet presAssocID="{37AED0C0-5BAE-470E-AED3-18CD71DB50A1}" presName="parentText" presStyleLbl="node1" presStyleIdx="0" presStyleCnt="4" custScaleX="132281" custScaleY="153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F8612-84A0-4F5C-8D6D-6C2E25297B25}" type="pres">
      <dgm:prSet presAssocID="{37AED0C0-5BAE-470E-AED3-18CD71DB50A1}" presName="negativeSpace" presStyleCnt="0"/>
      <dgm:spPr/>
    </dgm:pt>
    <dgm:pt modelId="{C3E0DFB0-2DCD-421E-BCE4-DBF881AEEA5F}" type="pres">
      <dgm:prSet presAssocID="{37AED0C0-5BAE-470E-AED3-18CD71DB50A1}" presName="childText" presStyleLbl="conFgAcc1" presStyleIdx="0" presStyleCnt="4">
        <dgm:presLayoutVars>
          <dgm:bulletEnabled val="1"/>
        </dgm:presLayoutVars>
      </dgm:prSet>
      <dgm:spPr/>
    </dgm:pt>
    <dgm:pt modelId="{CC73ED78-252C-431B-A2E3-159164B8DC37}" type="pres">
      <dgm:prSet presAssocID="{82515E5A-7BB5-4499-A140-FF39EB2A52C4}" presName="spaceBetweenRectangles" presStyleCnt="0"/>
      <dgm:spPr/>
    </dgm:pt>
    <dgm:pt modelId="{74F4142A-A92C-4950-9BA8-ECB942DAE847}" type="pres">
      <dgm:prSet presAssocID="{254DD41C-44B5-4A82-9331-494B35003EFE}" presName="parentLin" presStyleCnt="0"/>
      <dgm:spPr/>
    </dgm:pt>
    <dgm:pt modelId="{D7776DB5-367A-4CB9-9111-41609BBDC714}" type="pres">
      <dgm:prSet presAssocID="{254DD41C-44B5-4A82-9331-494B35003EF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69D4F3A-DF66-4FD4-B6C8-45C357D2840B}" type="pres">
      <dgm:prSet presAssocID="{254DD41C-44B5-4A82-9331-494B35003EFE}" presName="parentText" presStyleLbl="node1" presStyleIdx="1" presStyleCnt="4" custScaleX="132299" custScaleY="226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BA185-763A-4963-89F4-89EB319DF182}" type="pres">
      <dgm:prSet presAssocID="{254DD41C-44B5-4A82-9331-494B35003EFE}" presName="negativeSpace" presStyleCnt="0"/>
      <dgm:spPr/>
    </dgm:pt>
    <dgm:pt modelId="{8A781841-8D8B-4BCA-B169-845296FE4E37}" type="pres">
      <dgm:prSet presAssocID="{254DD41C-44B5-4A82-9331-494B35003EFE}" presName="childText" presStyleLbl="conFgAcc1" presStyleIdx="1" presStyleCnt="4">
        <dgm:presLayoutVars>
          <dgm:bulletEnabled val="1"/>
        </dgm:presLayoutVars>
      </dgm:prSet>
      <dgm:spPr/>
    </dgm:pt>
    <dgm:pt modelId="{678C2BAD-3EB6-4194-8A5D-CC306E531C79}" type="pres">
      <dgm:prSet presAssocID="{B3663E0B-AF67-4D3D-B458-D012598143DC}" presName="spaceBetweenRectangles" presStyleCnt="0"/>
      <dgm:spPr/>
    </dgm:pt>
    <dgm:pt modelId="{21D31F07-9D27-4C01-A87B-33DEB21E6BD4}" type="pres">
      <dgm:prSet presAssocID="{17448A63-812D-4194-84CC-27AD347164EE}" presName="parentLin" presStyleCnt="0"/>
      <dgm:spPr/>
    </dgm:pt>
    <dgm:pt modelId="{44CD0729-96C4-4EA0-B4F9-ED7BFE053EBB}" type="pres">
      <dgm:prSet presAssocID="{17448A63-812D-4194-84CC-27AD347164E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1B367BE-9B67-415C-ACCA-507168BB6753}" type="pres">
      <dgm:prSet presAssocID="{17448A63-812D-4194-84CC-27AD347164EE}" presName="parentText" presStyleLbl="node1" presStyleIdx="2" presStyleCnt="4" custScaleX="132299" custScaleY="153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EBE47-3777-4D60-A9C5-B564D03093D2}" type="pres">
      <dgm:prSet presAssocID="{17448A63-812D-4194-84CC-27AD347164EE}" presName="negativeSpace" presStyleCnt="0"/>
      <dgm:spPr/>
    </dgm:pt>
    <dgm:pt modelId="{CA55AC04-62FD-49B4-B02A-DBC7F7473021}" type="pres">
      <dgm:prSet presAssocID="{17448A63-812D-4194-84CC-27AD347164EE}" presName="childText" presStyleLbl="conFgAcc1" presStyleIdx="2" presStyleCnt="4">
        <dgm:presLayoutVars>
          <dgm:bulletEnabled val="1"/>
        </dgm:presLayoutVars>
      </dgm:prSet>
      <dgm:spPr/>
    </dgm:pt>
    <dgm:pt modelId="{DFE99FD3-7657-4F6C-93F4-6A1B2A91D7FD}" type="pres">
      <dgm:prSet presAssocID="{FC5624B4-9807-4B5E-A6F8-B5843818FB24}" presName="spaceBetweenRectangles" presStyleCnt="0"/>
      <dgm:spPr/>
    </dgm:pt>
    <dgm:pt modelId="{BDF9D173-E37D-4BEF-853F-1DDA243EAF82}" type="pres">
      <dgm:prSet presAssocID="{7CD4763E-9BA2-4E5C-98AF-5B214319121C}" presName="parentLin" presStyleCnt="0"/>
      <dgm:spPr/>
    </dgm:pt>
    <dgm:pt modelId="{520C274A-3CB1-4EF2-A4B1-0E0ABB098846}" type="pres">
      <dgm:prSet presAssocID="{7CD4763E-9BA2-4E5C-98AF-5B214319121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D58BCC3-FB43-47F1-8682-D78278306B2F}" type="pres">
      <dgm:prSet presAssocID="{7CD4763E-9BA2-4E5C-98AF-5B214319121C}" presName="parentText" presStyleLbl="node1" presStyleIdx="3" presStyleCnt="4" custScaleY="154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29D53-FE1A-4DD7-A945-C9DA085F53E8}" type="pres">
      <dgm:prSet presAssocID="{7CD4763E-9BA2-4E5C-98AF-5B214319121C}" presName="negativeSpace" presStyleCnt="0"/>
      <dgm:spPr/>
    </dgm:pt>
    <dgm:pt modelId="{08685ABD-391F-4788-B2A3-4C8F7EBEA2A9}" type="pres">
      <dgm:prSet presAssocID="{7CD4763E-9BA2-4E5C-98AF-5B214319121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AB30539-1589-40BD-B688-552EFC48823E}" srcId="{6B112297-F9BA-490E-93C3-193D3A2A6A00}" destId="{7CD4763E-9BA2-4E5C-98AF-5B214319121C}" srcOrd="3" destOrd="0" parTransId="{4754DE68-078B-4289-A3CB-078F4D3E3F89}" sibTransId="{4428DD0B-6C13-47B3-9695-05293936532C}"/>
    <dgm:cxn modelId="{CDDF6E6D-FDCA-4B6D-BAC9-5C497EEFF4CD}" type="presOf" srcId="{7CD4763E-9BA2-4E5C-98AF-5B214319121C}" destId="{520C274A-3CB1-4EF2-A4B1-0E0ABB098846}" srcOrd="0" destOrd="0" presId="urn:microsoft.com/office/officeart/2005/8/layout/list1"/>
    <dgm:cxn modelId="{3DC8A599-479A-40F9-B86A-82DCE8583B01}" srcId="{6B112297-F9BA-490E-93C3-193D3A2A6A00}" destId="{17448A63-812D-4194-84CC-27AD347164EE}" srcOrd="2" destOrd="0" parTransId="{481F4A9F-F8DF-4EBC-B9B9-57CC4893AE0B}" sibTransId="{FC5624B4-9807-4B5E-A6F8-B5843818FB24}"/>
    <dgm:cxn modelId="{05DD4E32-BE98-41BB-826F-4798A12025D0}" type="presOf" srcId="{254DD41C-44B5-4A82-9331-494B35003EFE}" destId="{D7776DB5-367A-4CB9-9111-41609BBDC714}" srcOrd="0" destOrd="0" presId="urn:microsoft.com/office/officeart/2005/8/layout/list1"/>
    <dgm:cxn modelId="{BF5E6675-3E79-48AA-A5BB-31A6806B34E3}" srcId="{6B112297-F9BA-490E-93C3-193D3A2A6A00}" destId="{254DD41C-44B5-4A82-9331-494B35003EFE}" srcOrd="1" destOrd="0" parTransId="{4904E840-5740-4D73-9060-E2A940902F5F}" sibTransId="{B3663E0B-AF67-4D3D-B458-D012598143DC}"/>
    <dgm:cxn modelId="{BEDC5400-4B09-4BB6-BD86-2645E68F6497}" type="presOf" srcId="{17448A63-812D-4194-84CC-27AD347164EE}" destId="{B1B367BE-9B67-415C-ACCA-507168BB6753}" srcOrd="1" destOrd="0" presId="urn:microsoft.com/office/officeart/2005/8/layout/list1"/>
    <dgm:cxn modelId="{EBE0A0C3-D3EF-4A40-839C-E3407E49FE46}" type="presOf" srcId="{17448A63-812D-4194-84CC-27AD347164EE}" destId="{44CD0729-96C4-4EA0-B4F9-ED7BFE053EBB}" srcOrd="0" destOrd="0" presId="urn:microsoft.com/office/officeart/2005/8/layout/list1"/>
    <dgm:cxn modelId="{2ADB8CE1-65BB-4DE7-9CD9-291DFC545AA0}" type="presOf" srcId="{7CD4763E-9BA2-4E5C-98AF-5B214319121C}" destId="{7D58BCC3-FB43-47F1-8682-D78278306B2F}" srcOrd="1" destOrd="0" presId="urn:microsoft.com/office/officeart/2005/8/layout/list1"/>
    <dgm:cxn modelId="{4DE26ED0-2198-4D98-81AB-9CE8989397AB}" type="presOf" srcId="{37AED0C0-5BAE-470E-AED3-18CD71DB50A1}" destId="{885619AD-5EFD-4F4A-AE29-C8669D3C42B4}" srcOrd="1" destOrd="0" presId="urn:microsoft.com/office/officeart/2005/8/layout/list1"/>
    <dgm:cxn modelId="{41A93409-243E-402C-8A86-76DEBEE84ECA}" type="presOf" srcId="{254DD41C-44B5-4A82-9331-494B35003EFE}" destId="{269D4F3A-DF66-4FD4-B6C8-45C357D2840B}" srcOrd="1" destOrd="0" presId="urn:microsoft.com/office/officeart/2005/8/layout/list1"/>
    <dgm:cxn modelId="{C4BDE7E1-0A12-43CC-9183-0B2039AF865E}" type="presOf" srcId="{37AED0C0-5BAE-470E-AED3-18CD71DB50A1}" destId="{D48751A0-36C3-4DF2-8308-9BC13E66DFA6}" srcOrd="0" destOrd="0" presId="urn:microsoft.com/office/officeart/2005/8/layout/list1"/>
    <dgm:cxn modelId="{75C0E15E-2F3A-4E41-A4F2-FA3D29B64995}" srcId="{6B112297-F9BA-490E-93C3-193D3A2A6A00}" destId="{37AED0C0-5BAE-470E-AED3-18CD71DB50A1}" srcOrd="0" destOrd="0" parTransId="{C77B3654-5349-487C-A97F-CD3DAC55697F}" sibTransId="{82515E5A-7BB5-4499-A140-FF39EB2A52C4}"/>
    <dgm:cxn modelId="{2621E498-E355-45FE-99AE-5E28E099F54B}" type="presOf" srcId="{6B112297-F9BA-490E-93C3-193D3A2A6A00}" destId="{B7CB1BDC-30EE-433E-BEA5-065A14FB7807}" srcOrd="0" destOrd="0" presId="urn:microsoft.com/office/officeart/2005/8/layout/list1"/>
    <dgm:cxn modelId="{88854B34-F619-4146-9BBB-D41DADEE52B0}" type="presParOf" srcId="{B7CB1BDC-30EE-433E-BEA5-065A14FB7807}" destId="{BD38D83E-F127-446D-89BD-2C2D4B470B45}" srcOrd="0" destOrd="0" presId="urn:microsoft.com/office/officeart/2005/8/layout/list1"/>
    <dgm:cxn modelId="{03C4AD83-4C2E-47CB-81C0-37B9FF59FA37}" type="presParOf" srcId="{BD38D83E-F127-446D-89BD-2C2D4B470B45}" destId="{D48751A0-36C3-4DF2-8308-9BC13E66DFA6}" srcOrd="0" destOrd="0" presId="urn:microsoft.com/office/officeart/2005/8/layout/list1"/>
    <dgm:cxn modelId="{3203E0E8-D331-478A-8890-E70A30289BF0}" type="presParOf" srcId="{BD38D83E-F127-446D-89BD-2C2D4B470B45}" destId="{885619AD-5EFD-4F4A-AE29-C8669D3C42B4}" srcOrd="1" destOrd="0" presId="urn:microsoft.com/office/officeart/2005/8/layout/list1"/>
    <dgm:cxn modelId="{B46883EB-910D-41E2-B226-BCDAA311F129}" type="presParOf" srcId="{B7CB1BDC-30EE-433E-BEA5-065A14FB7807}" destId="{C01F8612-84A0-4F5C-8D6D-6C2E25297B25}" srcOrd="1" destOrd="0" presId="urn:microsoft.com/office/officeart/2005/8/layout/list1"/>
    <dgm:cxn modelId="{D8900BC0-FD6C-474A-9E98-2E8DDD680A0C}" type="presParOf" srcId="{B7CB1BDC-30EE-433E-BEA5-065A14FB7807}" destId="{C3E0DFB0-2DCD-421E-BCE4-DBF881AEEA5F}" srcOrd="2" destOrd="0" presId="urn:microsoft.com/office/officeart/2005/8/layout/list1"/>
    <dgm:cxn modelId="{BB9CDF48-475B-47B8-B870-09D704F1BE51}" type="presParOf" srcId="{B7CB1BDC-30EE-433E-BEA5-065A14FB7807}" destId="{CC73ED78-252C-431B-A2E3-159164B8DC37}" srcOrd="3" destOrd="0" presId="urn:microsoft.com/office/officeart/2005/8/layout/list1"/>
    <dgm:cxn modelId="{A5C29F65-7951-402B-B935-9FBC2C1C6B15}" type="presParOf" srcId="{B7CB1BDC-30EE-433E-BEA5-065A14FB7807}" destId="{74F4142A-A92C-4950-9BA8-ECB942DAE847}" srcOrd="4" destOrd="0" presId="urn:microsoft.com/office/officeart/2005/8/layout/list1"/>
    <dgm:cxn modelId="{A5D3D4B1-FA3A-4341-BAAE-E4F63C44D5F4}" type="presParOf" srcId="{74F4142A-A92C-4950-9BA8-ECB942DAE847}" destId="{D7776DB5-367A-4CB9-9111-41609BBDC714}" srcOrd="0" destOrd="0" presId="urn:microsoft.com/office/officeart/2005/8/layout/list1"/>
    <dgm:cxn modelId="{9356A205-62C6-4B6E-AC0E-0C0F29FFF185}" type="presParOf" srcId="{74F4142A-A92C-4950-9BA8-ECB942DAE847}" destId="{269D4F3A-DF66-4FD4-B6C8-45C357D2840B}" srcOrd="1" destOrd="0" presId="urn:microsoft.com/office/officeart/2005/8/layout/list1"/>
    <dgm:cxn modelId="{D086DC0B-8045-4B08-8FD5-7D086E9E5D95}" type="presParOf" srcId="{B7CB1BDC-30EE-433E-BEA5-065A14FB7807}" destId="{F7CBA185-763A-4963-89F4-89EB319DF182}" srcOrd="5" destOrd="0" presId="urn:microsoft.com/office/officeart/2005/8/layout/list1"/>
    <dgm:cxn modelId="{7DAB4C10-1E5A-47FF-9A4C-2A0B39AAAA1A}" type="presParOf" srcId="{B7CB1BDC-30EE-433E-BEA5-065A14FB7807}" destId="{8A781841-8D8B-4BCA-B169-845296FE4E37}" srcOrd="6" destOrd="0" presId="urn:microsoft.com/office/officeart/2005/8/layout/list1"/>
    <dgm:cxn modelId="{BD8BCED8-16A2-483B-9C63-6E92A4F3D7CB}" type="presParOf" srcId="{B7CB1BDC-30EE-433E-BEA5-065A14FB7807}" destId="{678C2BAD-3EB6-4194-8A5D-CC306E531C79}" srcOrd="7" destOrd="0" presId="urn:microsoft.com/office/officeart/2005/8/layout/list1"/>
    <dgm:cxn modelId="{C242BAA2-EDBE-4A96-A08C-A4B278656451}" type="presParOf" srcId="{B7CB1BDC-30EE-433E-BEA5-065A14FB7807}" destId="{21D31F07-9D27-4C01-A87B-33DEB21E6BD4}" srcOrd="8" destOrd="0" presId="urn:microsoft.com/office/officeart/2005/8/layout/list1"/>
    <dgm:cxn modelId="{40A8D689-1F82-484E-8131-168212BB0533}" type="presParOf" srcId="{21D31F07-9D27-4C01-A87B-33DEB21E6BD4}" destId="{44CD0729-96C4-4EA0-B4F9-ED7BFE053EBB}" srcOrd="0" destOrd="0" presId="urn:microsoft.com/office/officeart/2005/8/layout/list1"/>
    <dgm:cxn modelId="{31881F36-BE71-4070-AA77-25977064942A}" type="presParOf" srcId="{21D31F07-9D27-4C01-A87B-33DEB21E6BD4}" destId="{B1B367BE-9B67-415C-ACCA-507168BB6753}" srcOrd="1" destOrd="0" presId="urn:microsoft.com/office/officeart/2005/8/layout/list1"/>
    <dgm:cxn modelId="{0668B84A-407E-415E-A521-058C2DB05A55}" type="presParOf" srcId="{B7CB1BDC-30EE-433E-BEA5-065A14FB7807}" destId="{DA4EBE47-3777-4D60-A9C5-B564D03093D2}" srcOrd="9" destOrd="0" presId="urn:microsoft.com/office/officeart/2005/8/layout/list1"/>
    <dgm:cxn modelId="{F00C63AE-1F73-4571-8673-812232611F00}" type="presParOf" srcId="{B7CB1BDC-30EE-433E-BEA5-065A14FB7807}" destId="{CA55AC04-62FD-49B4-B02A-DBC7F7473021}" srcOrd="10" destOrd="0" presId="urn:microsoft.com/office/officeart/2005/8/layout/list1"/>
    <dgm:cxn modelId="{86E65069-42BC-45BB-8107-8471C7BE8D5A}" type="presParOf" srcId="{B7CB1BDC-30EE-433E-BEA5-065A14FB7807}" destId="{DFE99FD3-7657-4F6C-93F4-6A1B2A91D7FD}" srcOrd="11" destOrd="0" presId="urn:microsoft.com/office/officeart/2005/8/layout/list1"/>
    <dgm:cxn modelId="{4A55475A-AE03-406B-A287-982392292DE9}" type="presParOf" srcId="{B7CB1BDC-30EE-433E-BEA5-065A14FB7807}" destId="{BDF9D173-E37D-4BEF-853F-1DDA243EAF82}" srcOrd="12" destOrd="0" presId="urn:microsoft.com/office/officeart/2005/8/layout/list1"/>
    <dgm:cxn modelId="{348572FB-2C56-4841-8211-B1B8DD90C66A}" type="presParOf" srcId="{BDF9D173-E37D-4BEF-853F-1DDA243EAF82}" destId="{520C274A-3CB1-4EF2-A4B1-0E0ABB098846}" srcOrd="0" destOrd="0" presId="urn:microsoft.com/office/officeart/2005/8/layout/list1"/>
    <dgm:cxn modelId="{D29C5055-3285-410C-A0DB-5153BD5AA3FB}" type="presParOf" srcId="{BDF9D173-E37D-4BEF-853F-1DDA243EAF82}" destId="{7D58BCC3-FB43-47F1-8682-D78278306B2F}" srcOrd="1" destOrd="0" presId="urn:microsoft.com/office/officeart/2005/8/layout/list1"/>
    <dgm:cxn modelId="{D9F6B25E-4151-4DE0-BBB9-237F02483C55}" type="presParOf" srcId="{B7CB1BDC-30EE-433E-BEA5-065A14FB7807}" destId="{8E429D53-FE1A-4DD7-A945-C9DA085F53E8}" srcOrd="13" destOrd="0" presId="urn:microsoft.com/office/officeart/2005/8/layout/list1"/>
    <dgm:cxn modelId="{D537BAB8-AABC-4170-91BB-BC9CA45F5B2F}" type="presParOf" srcId="{B7CB1BDC-30EE-433E-BEA5-065A14FB7807}" destId="{08685ABD-391F-4788-B2A3-4C8F7EBEA2A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0DFB0-2DCD-421E-BCE4-DBF881AEEA5F}">
      <dsp:nvSpPr>
        <dsp:cNvPr id="0" name=""/>
        <dsp:cNvSpPr/>
      </dsp:nvSpPr>
      <dsp:spPr>
        <a:xfrm>
          <a:off x="0" y="532063"/>
          <a:ext cx="828091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619AD-5EFD-4F4A-AE29-C8669D3C42B4}">
      <dsp:nvSpPr>
        <dsp:cNvPr id="0" name=""/>
        <dsp:cNvSpPr/>
      </dsp:nvSpPr>
      <dsp:spPr>
        <a:xfrm>
          <a:off x="414046" y="14540"/>
          <a:ext cx="7667858" cy="768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Обновление содержания образования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558" y="52052"/>
        <a:ext cx="7592834" cy="693418"/>
      </dsp:txXfrm>
    </dsp:sp>
    <dsp:sp modelId="{8A781841-8D8B-4BCA-B169-845296FE4E37}">
      <dsp:nvSpPr>
        <dsp:cNvPr id="0" name=""/>
        <dsp:cNvSpPr/>
      </dsp:nvSpPr>
      <dsp:spPr>
        <a:xfrm>
          <a:off x="0" y="1936846"/>
          <a:ext cx="828091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D4F3A-DF66-4FD4-B6C8-45C357D2840B}">
      <dsp:nvSpPr>
        <dsp:cNvPr id="0" name=""/>
        <dsp:cNvSpPr/>
      </dsp:nvSpPr>
      <dsp:spPr>
        <a:xfrm>
          <a:off x="414046" y="1052263"/>
          <a:ext cx="7668902" cy="1135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роста профессионального мастерства педагогических и управленческих кадров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477" y="1107694"/>
        <a:ext cx="7558040" cy="1024641"/>
      </dsp:txXfrm>
    </dsp:sp>
    <dsp:sp modelId="{CA55AC04-62FD-49B4-B02A-DBC7F7473021}">
      <dsp:nvSpPr>
        <dsp:cNvPr id="0" name=""/>
        <dsp:cNvSpPr/>
      </dsp:nvSpPr>
      <dsp:spPr>
        <a:xfrm>
          <a:off x="0" y="2974568"/>
          <a:ext cx="828091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367BE-9B67-415C-ACCA-507168BB6753}">
      <dsp:nvSpPr>
        <dsp:cNvPr id="0" name=""/>
        <dsp:cNvSpPr/>
      </dsp:nvSpPr>
      <dsp:spPr>
        <a:xfrm>
          <a:off x="414046" y="2457046"/>
          <a:ext cx="7668902" cy="768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Инфраструктурное обеспечение образовательного процесса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558" y="2494558"/>
        <a:ext cx="7593878" cy="693418"/>
      </dsp:txXfrm>
    </dsp:sp>
    <dsp:sp modelId="{08685ABD-391F-4788-B2A3-4C8F7EBEA2A9}">
      <dsp:nvSpPr>
        <dsp:cNvPr id="0" name=""/>
        <dsp:cNvSpPr/>
      </dsp:nvSpPr>
      <dsp:spPr>
        <a:xfrm>
          <a:off x="0" y="4021555"/>
          <a:ext cx="828091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8BCC3-FB43-47F1-8682-D78278306B2F}">
      <dsp:nvSpPr>
        <dsp:cNvPr id="0" name=""/>
        <dsp:cNvSpPr/>
      </dsp:nvSpPr>
      <dsp:spPr>
        <a:xfrm>
          <a:off x="414046" y="3494768"/>
          <a:ext cx="5796644" cy="7777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4. Индивидуализация образовательной деятельности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010" y="3532732"/>
        <a:ext cx="5720716" cy="701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20FA9-FC05-4299-A3C3-ED7B132E631F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B1ABD-5685-47B3-A5F0-432CDE59E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0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D41B4-E980-40A8-B7E0-6D6DEF982624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21C9-8F80-4AC9-8AE4-FF9AB3DE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B705B-F7E9-408F-9450-5BD7146E9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9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D115-C51F-4E5D-BEC5-19EBDF776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9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B72A-1747-45F7-B1CD-47443D167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7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A371-25B5-4EDC-8FD4-77B9D8439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4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A2FA-02F2-4A29-84F7-CA60860E8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9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1A13-987A-4889-9B63-927316147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6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ABDC-55C0-4A2A-A264-7B6593696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4516-EF7B-4B87-A41B-238B9CE6E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4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0267-9EE7-46CC-8CDF-12A33DF5D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5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BAE3-188B-4188-BE25-EBFA6A6EA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751B-836F-40C4-AE63-52DE87B71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5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10411E-9A51-4C90-A922-88F07408B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4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3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62285"/>
            <a:ext cx="91963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7072362" cy="3168352"/>
          </a:xfrm>
        </p:spPr>
        <p:txBody>
          <a:bodyPr/>
          <a:lstStyle/>
          <a:p>
            <a:pPr marL="342900" indent="-342900" eaLnBrk="1" hangingPunct="1"/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результаты деятельности муниципальной системы образования города </a:t>
            </a:r>
            <a:r>
              <a:rPr lang="ru-RU" alt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Лангепаса</a:t>
            </a: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ключевые направления достижения целей, показателей национального проекта «Образование» </a:t>
            </a:r>
            <a:endParaRPr lang="ru-RU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971601" y="-62285"/>
            <a:ext cx="8172400" cy="77664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54" name="Picture 15" descr="langep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3928" y="4869160"/>
            <a:ext cx="5212349" cy="13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 eaLnBrk="1" hangingPunct="1"/>
            <a:r>
              <a:rPr lang="ru-RU" altLang="ru-RU" sz="1600" b="1" dirty="0" smtClean="0"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Докладчик:</a:t>
            </a:r>
          </a:p>
          <a:p>
            <a:pPr marL="342900" indent="-342900" algn="r" eaLnBrk="1" hangingPunct="1"/>
            <a:r>
              <a:rPr lang="ru-RU" altLang="ru-RU" sz="1600" dirty="0" smtClean="0"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Милкин Алексей Владимирович, директор департамента образования</a:t>
            </a:r>
          </a:p>
          <a:p>
            <a:pPr algn="r" eaLnBrk="1" hangingPunct="1"/>
            <a:r>
              <a:rPr lang="ru-RU" altLang="ru-RU" sz="1600" dirty="0" smtClean="0"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молодежной политики </a:t>
            </a:r>
          </a:p>
          <a:p>
            <a:pPr algn="r" eaLnBrk="1" hangingPunct="1"/>
            <a:r>
              <a:rPr lang="ru-RU" altLang="ru-RU" sz="1600" dirty="0" smtClean="0"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411839" y="6309320"/>
            <a:ext cx="2232248" cy="3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/>
            <a:r>
              <a:rPr lang="ru-RU" altLang="ru-RU" sz="1200" dirty="0" smtClean="0"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28 августа 2020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6" y="694436"/>
            <a:ext cx="8343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Результаты </a:t>
            </a:r>
            <a:r>
              <a:rPr lang="ru-RU" sz="2400" b="1" dirty="0"/>
              <a:t>конкурсов профессионального мастерства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824" y="1386934"/>
            <a:ext cx="87342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Городской конкурс </a:t>
            </a:r>
            <a:r>
              <a:rPr lang="ru-RU" sz="1600" b="1" dirty="0"/>
              <a:t>«Педагог года – 2020»</a:t>
            </a:r>
            <a:r>
              <a:rPr lang="ru-RU" sz="1600" dirty="0"/>
              <a:t> в номинации «Учитель года» победителем стала </a:t>
            </a:r>
            <a:r>
              <a:rPr lang="ru-RU" sz="1600" b="1" dirty="0" err="1"/>
              <a:t>Султанахмедова</a:t>
            </a:r>
            <a:r>
              <a:rPr lang="ru-RU" sz="1600" b="1" dirty="0"/>
              <a:t> Сабина </a:t>
            </a:r>
            <a:r>
              <a:rPr lang="ru-RU" sz="1600" b="1" dirty="0" err="1"/>
              <a:t>Бегахмедовна</a:t>
            </a:r>
            <a:r>
              <a:rPr lang="ru-RU" sz="1600" dirty="0"/>
              <a:t>, учитель начальных классов </a:t>
            </a:r>
            <a:r>
              <a:rPr lang="ru-RU" sz="1600" dirty="0" err="1"/>
              <a:t>Лангепасского</a:t>
            </a:r>
            <a:r>
              <a:rPr lang="ru-RU" sz="1600" dirty="0"/>
              <a:t> городского муниципального автономного общеобразовательного учреждения «Средняя общеобразовательная школа №2».</a:t>
            </a:r>
          </a:p>
          <a:p>
            <a:r>
              <a:rPr lang="ru-RU" sz="1600" dirty="0"/>
              <a:t>        Призерами: </a:t>
            </a:r>
            <a:r>
              <a:rPr lang="ru-RU" sz="1600" b="1" dirty="0"/>
              <a:t>Кораблёв Александр Николаевич</a:t>
            </a:r>
            <a:r>
              <a:rPr lang="ru-RU" sz="1600" dirty="0"/>
              <a:t>, преподаватель - организатор основ безопасности жизнедеятельности </a:t>
            </a:r>
            <a:r>
              <a:rPr lang="ru-RU" sz="1600" dirty="0" err="1"/>
              <a:t>Лангепасского</a:t>
            </a:r>
            <a:r>
              <a:rPr lang="ru-RU" sz="1600" dirty="0"/>
              <a:t> городского муниципального автономного общеобразовательного учреждения «Средняя общеобразовательная школа №4»; </a:t>
            </a:r>
            <a:r>
              <a:rPr lang="ru-RU" sz="1600" b="1" dirty="0" err="1"/>
              <a:t>Замесина</a:t>
            </a:r>
            <a:r>
              <a:rPr lang="ru-RU" sz="1600" b="1" dirty="0"/>
              <a:t> Вероника Игоревна</a:t>
            </a:r>
            <a:r>
              <a:rPr lang="ru-RU" sz="1600" dirty="0"/>
              <a:t>, учитель географии </a:t>
            </a:r>
            <a:r>
              <a:rPr lang="ru-RU" sz="1600" dirty="0" err="1"/>
              <a:t>Лангепасского</a:t>
            </a:r>
            <a:r>
              <a:rPr lang="ru-RU" sz="1600" dirty="0"/>
              <a:t> городского муниципального автономного общеобразовательного учреждения «Средняя общеобразовательная школа №1».</a:t>
            </a:r>
          </a:p>
          <a:p>
            <a:r>
              <a:rPr lang="ru-RU" sz="1600" dirty="0"/>
              <a:t>        В номинации «Педагог-наставник года» победителем стала </a:t>
            </a:r>
            <a:r>
              <a:rPr lang="ru-RU" sz="1600" b="1" dirty="0"/>
              <a:t>Савельева Татьяна Николаевна</a:t>
            </a:r>
            <a:r>
              <a:rPr lang="ru-RU" sz="1600" dirty="0"/>
              <a:t>, учитель начальных классов </a:t>
            </a:r>
            <a:r>
              <a:rPr lang="ru-RU" sz="1600" dirty="0" err="1"/>
              <a:t>Лангепасского</a:t>
            </a:r>
            <a:r>
              <a:rPr lang="ru-RU" sz="1600" dirty="0"/>
              <a:t> городского муниципального автономного общеобразовательного учреждения «Гимназия №6».</a:t>
            </a:r>
          </a:p>
          <a:p>
            <a:r>
              <a:rPr lang="ru-RU" sz="1600" dirty="0"/>
              <a:t>Призером 2 степени: </a:t>
            </a:r>
            <a:r>
              <a:rPr lang="ru-RU" sz="1600" b="1" dirty="0"/>
              <a:t>Молчанова </a:t>
            </a:r>
            <a:r>
              <a:rPr lang="ru-RU" sz="1600" b="1" dirty="0" err="1"/>
              <a:t>Анжелла</a:t>
            </a:r>
            <a:r>
              <a:rPr lang="ru-RU" sz="1600" b="1" dirty="0"/>
              <a:t> Викторовна</a:t>
            </a:r>
            <a:r>
              <a:rPr lang="ru-RU" sz="1600" dirty="0"/>
              <a:t>, учитель начальных классов </a:t>
            </a:r>
            <a:r>
              <a:rPr lang="ru-RU" sz="1600" dirty="0" err="1"/>
              <a:t>Лангепасского</a:t>
            </a:r>
            <a:r>
              <a:rPr lang="ru-RU" sz="1600" dirty="0"/>
              <a:t> городского муниципального автономного общеобразовательного учреждения «Средняя общеобразовательная школа №4».</a:t>
            </a:r>
          </a:p>
          <a:p>
            <a:r>
              <a:rPr lang="ru-RU" sz="1600" dirty="0"/>
              <a:t>        На городскую Доску Почета города </a:t>
            </a:r>
            <a:r>
              <a:rPr lang="ru-RU" sz="1600" dirty="0" err="1"/>
              <a:t>Лангепаса</a:t>
            </a:r>
            <a:r>
              <a:rPr lang="ru-RU" sz="1600" dirty="0"/>
              <a:t> занесена </a:t>
            </a:r>
            <a:r>
              <a:rPr lang="ru-RU" sz="1600" b="1" dirty="0"/>
              <a:t>Алексеева Наталья Леонидовна</a:t>
            </a:r>
            <a:r>
              <a:rPr lang="ru-RU" sz="1600" dirty="0"/>
              <a:t>, педагог-психолог </a:t>
            </a:r>
            <a:r>
              <a:rPr lang="ru-RU" sz="1600" dirty="0" err="1"/>
              <a:t>Лангепасского</a:t>
            </a:r>
            <a:r>
              <a:rPr lang="ru-RU" sz="1600" dirty="0"/>
              <a:t> городского муниципального автономного </a:t>
            </a:r>
            <a:r>
              <a:rPr lang="ru-RU" sz="1600" dirty="0" smtClean="0"/>
              <a:t>общеобразовательного </a:t>
            </a:r>
            <a:r>
              <a:rPr lang="ru-RU" sz="1600" dirty="0"/>
              <a:t>учреждения «Средняя общеобразовательная школа №3» и школа №2 (</a:t>
            </a:r>
            <a:r>
              <a:rPr lang="ru-RU" sz="1600" b="1" dirty="0"/>
              <a:t>руководитель - </a:t>
            </a:r>
            <a:r>
              <a:rPr lang="ru-RU" sz="1600" b="1" dirty="0" err="1"/>
              <a:t>Шаповалова</a:t>
            </a:r>
            <a:r>
              <a:rPr lang="ru-RU" sz="1600" b="1" dirty="0"/>
              <a:t> Алла Васильевна</a:t>
            </a:r>
            <a:r>
              <a:rPr lang="ru-RU" sz="1600" dirty="0"/>
              <a:t>).</a:t>
            </a:r>
          </a:p>
          <a:p>
            <a:r>
              <a:rPr lang="ru-RU" sz="16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Победителем Всероссийского смотра-конкурса </a:t>
            </a:r>
            <a:r>
              <a:rPr lang="ru-RU" sz="1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образовательных организаций «Достижения образования» стала </a:t>
            </a:r>
            <a:r>
              <a:rPr lang="ru-RU" sz="1600" dirty="0"/>
              <a:t>школа №4» (руководитель </a:t>
            </a:r>
            <a:r>
              <a:rPr lang="ru-RU" sz="1600" b="1" dirty="0"/>
              <a:t>Панферова Татьяна Александровна</a:t>
            </a:r>
            <a:r>
              <a:rPr lang="ru-RU" sz="1600" dirty="0"/>
              <a:t>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77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538" y="620688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</a:rPr>
              <a:t>ДОПОЛНИТЕЛЬНОЕ ОБРАЗОВАНИЕ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1268760"/>
            <a:ext cx="8667661" cy="6469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охвата детей дополнительным образованием в учреждениях всех типов с 79% в 2009 году (от общего количества детей от 5 до 18 лет) до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90,4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233" y="3934142"/>
            <a:ext cx="8671876" cy="6469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 и призерами конкурсов, соревнований, фестивалей различного уровня стали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учреждений дополнительного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233" y="2060848"/>
            <a:ext cx="8659948" cy="17366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учреждениях дополнительного образования ЛГ МАОУ ДО «Детская школа искусств», ЛГ МАОУ ДО «ЦСВППДМ»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201 объединение, предоставляются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5 направлениям: техническое, туристско-краеведческое, социально-педагогическое, физкультурно-спортивное, художественно-эстетическое, реализуются предпрофессиональные общеобразовательные программы в области музыкального и художественного искусства.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817" y="4725144"/>
            <a:ext cx="8671876" cy="6469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инновационного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проекта «Детский клуб «Фабрика миров» на базе 3-х общеобразовательных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 человек.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604" y="5518318"/>
            <a:ext cx="8671876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в систему персонифицированного финансирования дополнительного образования детей на территории города Лангепаса внесено 3178 детей, получено 540 сертификатов.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8914" y="736928"/>
            <a:ext cx="8343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Кадровый состав работников учреждений дополнительного образования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04611451"/>
              </p:ext>
            </p:extLst>
          </p:nvPr>
        </p:nvGraphicFramePr>
        <p:xfrm>
          <a:off x="108013" y="1583157"/>
          <a:ext cx="4536504" cy="319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22340280"/>
              </p:ext>
            </p:extLst>
          </p:nvPr>
        </p:nvGraphicFramePr>
        <p:xfrm>
          <a:off x="3347864" y="2564904"/>
          <a:ext cx="550397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91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6" y="694436"/>
            <a:ext cx="8343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Результаты </a:t>
            </a:r>
            <a:r>
              <a:rPr lang="ru-RU" sz="2400" b="1" dirty="0"/>
              <a:t>конкурсов профессионального мастерства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824" y="1386934"/>
            <a:ext cx="873422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Региональный конкурс «Педагог года – 2020»</a:t>
            </a:r>
            <a:r>
              <a:rPr lang="ru-RU" sz="1300" b="1" dirty="0"/>
              <a:t> </a:t>
            </a:r>
            <a:r>
              <a:rPr lang="ru-RU" sz="1300" dirty="0"/>
              <a:t>Ханты-Мансийского автономного округа – Югры»</a:t>
            </a:r>
            <a:r>
              <a:rPr lang="ru-RU" sz="1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300" dirty="0"/>
              <a:t>финалистом</a:t>
            </a:r>
            <a:r>
              <a:rPr lang="ru-RU" sz="1300" b="1" dirty="0"/>
              <a:t> </a:t>
            </a:r>
            <a:r>
              <a:rPr lang="ru-RU" sz="1300" dirty="0"/>
              <a:t> в номинации «Руководитель года образовательной организации» Ханты-Мансийского автономного округа – Югры»  стал  </a:t>
            </a:r>
            <a:r>
              <a:rPr lang="ru-RU" sz="1300" b="1" dirty="0"/>
              <a:t>Бобров Сергей Александрович</a:t>
            </a:r>
            <a:r>
              <a:rPr lang="ru-RU" sz="1300" dirty="0"/>
              <a:t>, директор </a:t>
            </a:r>
            <a:r>
              <a:rPr lang="ru-RU" sz="1300" dirty="0" err="1"/>
              <a:t>Лангепасского</a:t>
            </a:r>
            <a:r>
              <a:rPr lang="ru-RU" sz="1300" dirty="0"/>
              <a:t> городского муниципального автономного образовательного учреждения дополнительного образования «Детская школа искусств».</a:t>
            </a:r>
          </a:p>
          <a:p>
            <a:r>
              <a:rPr lang="ru-RU" sz="1300" b="1" dirty="0"/>
              <a:t>Лауреат 3 степени </a:t>
            </a:r>
            <a:r>
              <a:rPr lang="ru-RU" sz="1300" dirty="0"/>
              <a:t>регионального конкурса лучших практик дополнительного образования «Педагогический потенциал Югры»: </a:t>
            </a:r>
            <a:r>
              <a:rPr lang="ru-RU" sz="1300" b="1" dirty="0"/>
              <a:t>Артемьева Людмила Владимировна</a:t>
            </a:r>
            <a:r>
              <a:rPr lang="ru-RU" sz="1300" dirty="0"/>
              <a:t>, педагог дополнительного образования детской школы искусств;</a:t>
            </a:r>
          </a:p>
          <a:p>
            <a:r>
              <a:rPr lang="ru-RU" sz="1300" b="1" dirty="0"/>
              <a:t>Победитель городского конкурса </a:t>
            </a:r>
            <a:r>
              <a:rPr lang="ru-RU" sz="1300" dirty="0"/>
              <a:t>на соискание премий главы города </a:t>
            </a:r>
            <a:r>
              <a:rPr lang="ru-RU" sz="1300" dirty="0" err="1"/>
              <a:t>Лангепаса</a:t>
            </a:r>
            <a:r>
              <a:rPr lang="ru-RU" sz="1300" dirty="0"/>
              <a:t> работникам системы образования города:</a:t>
            </a:r>
            <a:r>
              <a:rPr lang="ru-RU" sz="1300" b="1" dirty="0"/>
              <a:t> Страхова Виктория Викторовна</a:t>
            </a:r>
            <a:r>
              <a:rPr lang="ru-RU" sz="1300" dirty="0"/>
              <a:t>, заведующий военно-историческим музеем «Боевая слава» ЛГ МАОУ ДО «Центр спортивной и военно-патриотической подготовки детей и молодежи»;</a:t>
            </a:r>
          </a:p>
          <a:p>
            <a:r>
              <a:rPr lang="ru-RU" sz="1300" dirty="0"/>
              <a:t>Победитель городского конкурса «Территория добра – 2019» в номинации «</a:t>
            </a:r>
            <a:r>
              <a:rPr lang="ru-RU" sz="1300" b="1" dirty="0"/>
              <a:t>Лучший руководитель добровольческого объединения»</a:t>
            </a:r>
            <a:r>
              <a:rPr lang="ru-RU" sz="1300" dirty="0"/>
              <a:t>: </a:t>
            </a:r>
            <a:r>
              <a:rPr lang="ru-RU" sz="1300" b="1" dirty="0"/>
              <a:t>Страхов Константин Михайлович</a:t>
            </a:r>
            <a:r>
              <a:rPr lang="ru-RU" sz="1300" dirty="0"/>
              <a:t>, заведующий военно-патриотическим отделом </a:t>
            </a:r>
            <a:r>
              <a:rPr lang="ru-RU" sz="1300" dirty="0" err="1"/>
              <a:t>Лангепасского</a:t>
            </a:r>
            <a:r>
              <a:rPr lang="ru-RU" sz="1300" dirty="0"/>
              <a:t> городского муниципального автономного образовательного учреждения дополнительного образования «Центр спортивной и военно-патриотической подготовки детей  и молодёжи»;</a:t>
            </a:r>
          </a:p>
          <a:p>
            <a:r>
              <a:rPr lang="ru-RU" sz="1300" b="1" dirty="0"/>
              <a:t>Лауреат 2 степени </a:t>
            </a:r>
            <a:r>
              <a:rPr lang="ru-RU" sz="1300" dirty="0"/>
              <a:t>муниципального молодежного конкурса «Золотое будущее Югры»: </a:t>
            </a:r>
            <a:r>
              <a:rPr lang="ru-RU" sz="1300" b="1" dirty="0"/>
              <a:t>Грачева Юлия Владимировна</a:t>
            </a:r>
            <a:r>
              <a:rPr lang="ru-RU" sz="1300" dirty="0"/>
              <a:t>, педагог дополнительного образования детской школы искусств.</a:t>
            </a:r>
          </a:p>
          <a:p>
            <a:r>
              <a:rPr lang="ru-RU" sz="1300" b="1" dirty="0"/>
              <a:t>Городской конкурс «Педагог года – 2020» </a:t>
            </a:r>
            <a:r>
              <a:rPr lang="ru-RU" sz="1300" dirty="0"/>
              <a:t>в номинации «Сердце отдаю детям» победителем стала </a:t>
            </a:r>
            <a:r>
              <a:rPr lang="ru-RU" sz="1300" b="1" dirty="0"/>
              <a:t>Артемьева Людмила Владимировна</a:t>
            </a:r>
            <a:r>
              <a:rPr lang="ru-RU" sz="1300" dirty="0"/>
              <a:t>, педагог дополнительного образования </a:t>
            </a:r>
            <a:r>
              <a:rPr lang="ru-RU" sz="1300" dirty="0" err="1"/>
              <a:t>Лангепасского</a:t>
            </a:r>
            <a:r>
              <a:rPr lang="ru-RU" sz="1300" dirty="0"/>
              <a:t> городского муниципального автономного образовательного учреждения дополнительного образования «Детская школа искусств».</a:t>
            </a:r>
          </a:p>
          <a:p>
            <a:r>
              <a:rPr lang="ru-RU" sz="1300" b="1" dirty="0"/>
              <a:t>Призерами:</a:t>
            </a:r>
            <a:r>
              <a:rPr lang="ru-RU" sz="1300" dirty="0"/>
              <a:t> </a:t>
            </a:r>
            <a:r>
              <a:rPr lang="ru-RU" sz="1300" b="1" dirty="0" err="1"/>
              <a:t>Насибуллина</a:t>
            </a:r>
            <a:r>
              <a:rPr lang="ru-RU" sz="1300" b="1" dirty="0"/>
              <a:t> Гульнара </a:t>
            </a:r>
            <a:r>
              <a:rPr lang="ru-RU" sz="1300" b="1" dirty="0" err="1"/>
              <a:t>Наильевна</a:t>
            </a:r>
            <a:r>
              <a:rPr lang="ru-RU" sz="1300" dirty="0"/>
              <a:t>, преподаватель, концертмейстер </a:t>
            </a:r>
            <a:r>
              <a:rPr lang="ru-RU" sz="1300" dirty="0" err="1"/>
              <a:t>Лангепасского</a:t>
            </a:r>
            <a:r>
              <a:rPr lang="ru-RU" sz="1300" dirty="0"/>
              <a:t> городского муниципального автономного образовательного учреждения дополнительного образования «Детская школа искусств»; </a:t>
            </a:r>
            <a:r>
              <a:rPr lang="ru-RU" sz="1300" b="1" dirty="0"/>
              <a:t>Бурков Владимир Николаевич</a:t>
            </a:r>
            <a:r>
              <a:rPr lang="ru-RU" sz="1300" dirty="0"/>
              <a:t>, педагог дополнительного образования </a:t>
            </a:r>
            <a:r>
              <a:rPr lang="ru-RU" sz="1300" dirty="0" err="1"/>
              <a:t>Лангепасского</a:t>
            </a:r>
            <a:r>
              <a:rPr lang="ru-RU" sz="1300" dirty="0"/>
              <a:t> городского муниципального автономного образовательного учреждения дополнительного образования «Центр спортивной и военно-патриотической подготовки детей и молодежи».</a:t>
            </a:r>
          </a:p>
          <a:p>
            <a:r>
              <a:rPr lang="ru-RU" sz="1300" dirty="0"/>
              <a:t>На городскую Доску Почета города </a:t>
            </a:r>
            <a:r>
              <a:rPr lang="ru-RU" sz="1300" dirty="0" err="1"/>
              <a:t>Лангепаса</a:t>
            </a:r>
            <a:r>
              <a:rPr lang="ru-RU" sz="1300" dirty="0"/>
              <a:t> занесен </a:t>
            </a:r>
            <a:r>
              <a:rPr lang="ru-RU" sz="1300" b="1" dirty="0"/>
              <a:t>Страхов Константин Михайлович</a:t>
            </a:r>
            <a:r>
              <a:rPr lang="ru-RU" sz="1300" dirty="0"/>
              <a:t>, заведующий военно-патриотическим отделом </a:t>
            </a:r>
            <a:r>
              <a:rPr lang="ru-RU" sz="1300" dirty="0" err="1"/>
              <a:t>Лангепасского</a:t>
            </a:r>
            <a:r>
              <a:rPr lang="ru-RU" sz="1300" dirty="0"/>
              <a:t> городского муниципального автономного образовательного учреждения дополнительного образования «Центр спортивной и военно-патриотической подготовки детей  и молодёжи».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3839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64768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4151" y="770676"/>
            <a:ext cx="88518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</a:rPr>
              <a:t>КЛЮЧЕВЫЕ НАПРАВЛЕНИЯ ДЕЯТЕЛЬНОСТИ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0648828"/>
              </p:ext>
            </p:extLst>
          </p:nvPr>
        </p:nvGraphicFramePr>
        <p:xfrm>
          <a:off x="611560" y="1988840"/>
          <a:ext cx="82809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64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64768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83589" y="725795"/>
            <a:ext cx="79882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ИНФРАСТРУКТУРНОЕ ОБЕСПЕЧЕНИЕ ОБРАЗОВАТЕЛЬНОГО ПРОЦЕССА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ea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8000" y="1844824"/>
            <a:ext cx="8096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Региональные </a:t>
            </a:r>
            <a:r>
              <a:rPr lang="ru-RU" b="1" dirty="0"/>
              <a:t>проекты «Современная школа»,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Цифровая образовательная среда</a:t>
            </a:r>
            <a:r>
              <a:rPr lang="ru-RU" b="1" dirty="0" smtClean="0"/>
              <a:t>»</a:t>
            </a:r>
          </a:p>
          <a:p>
            <a:pPr algn="ctr"/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dirty="0"/>
              <a:t>оптимизация сети дошкольных образовательных </a:t>
            </a:r>
            <a:r>
              <a:rPr lang="ru-RU" dirty="0" smtClean="0"/>
              <a:t>учреждений;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реконструкция ЛГ МАОУ «Гимназия №6</a:t>
            </a:r>
            <a:r>
              <a:rPr lang="ru-RU" dirty="0" smtClean="0"/>
              <a:t>»;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работа </a:t>
            </a:r>
            <a:r>
              <a:rPr lang="ru-RU" dirty="0"/>
              <a:t>двух центров «Точка роста», центров консультационной помощи родителям</a:t>
            </a:r>
            <a:r>
              <a:rPr lang="ru-RU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обновление </a:t>
            </a:r>
            <a:r>
              <a:rPr lang="ru-RU" dirty="0"/>
              <a:t>материально-технической базы для реализации предметной области «Технология»,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</a:t>
            </a:r>
            <a:r>
              <a:rPr lang="ru-RU" dirty="0"/>
              <a:t>новых мест для дополнительного образования детей,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формирование </a:t>
            </a:r>
            <a:r>
              <a:rPr lang="ru-RU" dirty="0"/>
              <a:t>цифровой образовательной среды для персонифицированного обучения и образования,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реализация </a:t>
            </a:r>
            <a:r>
              <a:rPr lang="ru-RU" dirty="0"/>
              <a:t>проекта «Безопасная и комфортная образовательная среда».</a:t>
            </a:r>
          </a:p>
        </p:txBody>
      </p:sp>
    </p:spTree>
    <p:extLst>
      <p:ext uri="{BB962C8B-B14F-4D97-AF65-F5344CB8AC3E}">
        <p14:creationId xmlns:p14="http://schemas.microsoft.com/office/powerpoint/2010/main" val="762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64768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8207" y="764704"/>
            <a:ext cx="8420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</a:rPr>
              <a:t>ОБНОВЛЕНИЕ СОДЕРЖАНИЯ ОБРАЗОВАНИЯ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000" y="1628800"/>
            <a:ext cx="8096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Региональные </a:t>
            </a:r>
            <a:r>
              <a:rPr lang="ru-RU" b="1" dirty="0"/>
              <a:t>проекты «Современная школа», «Успех каждого ребенка», «Поддержка семей, имеющих детей»</a:t>
            </a:r>
            <a:endParaRPr lang="ru-RU" b="1" dirty="0" smtClean="0"/>
          </a:p>
          <a:p>
            <a:pPr algn="ctr"/>
            <a:endParaRPr lang="ru-RU" b="1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обновление </a:t>
            </a:r>
            <a:r>
              <a:rPr lang="ru-RU" dirty="0"/>
              <a:t>федеральных государственных стандартов и введение новых примерных образовательных </a:t>
            </a:r>
            <a:r>
              <a:rPr lang="ru-RU" dirty="0" smtClean="0"/>
              <a:t>программ;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изменение </a:t>
            </a:r>
            <a:r>
              <a:rPr lang="ru-RU" dirty="0"/>
              <a:t>содержания предметной области «Технология</a:t>
            </a:r>
            <a:r>
              <a:rPr lang="ru-RU" dirty="0" smtClean="0"/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переход </a:t>
            </a:r>
            <a:r>
              <a:rPr lang="ru-RU" dirty="0"/>
              <a:t>на новые педагогические технологии сопровождения индивидуальных образовательных программ в различных формах наставничества и </a:t>
            </a:r>
            <a:r>
              <a:rPr lang="ru-RU" dirty="0" smtClean="0"/>
              <a:t>шефства;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система </a:t>
            </a:r>
            <a:r>
              <a:rPr lang="ru-RU" dirty="0"/>
              <a:t>оценки </a:t>
            </a:r>
            <a:r>
              <a:rPr lang="ru-RU" dirty="0" smtClean="0"/>
              <a:t>качества </a:t>
            </a:r>
            <a:r>
              <a:rPr lang="ru-RU" dirty="0"/>
              <a:t>образования и система управления качеством образования на основе данных об образовательных </a:t>
            </a:r>
            <a:r>
              <a:rPr lang="ru-RU" dirty="0" smtClean="0"/>
              <a:t>результатах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система </a:t>
            </a:r>
            <a:r>
              <a:rPr lang="ru-RU" dirty="0"/>
              <a:t>родительского просвещения через работу консультационных пунктов.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4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64768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6199" y="716503"/>
            <a:ext cx="84923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</a:rPr>
              <a:t>ОБЕСПЕЧЕНИЕ РОСТА ПРОФЕССИОНАЛЬНОГО МАСТЕРСТВА ПЕДАГОГИЧЕСКИХ И УПРАВЛЕНЧЕСКИХ КАДРОВ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848" y="1948480"/>
            <a:ext cx="8096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Региональные </a:t>
            </a:r>
            <a:r>
              <a:rPr lang="ru-RU" b="1" dirty="0"/>
              <a:t>проекты «Современная школа», «Успех каждого ребенка», </a:t>
            </a:r>
            <a:r>
              <a:rPr lang="ru-RU" b="1" dirty="0" smtClean="0"/>
              <a:t>«Цифровая образовательная среда», «Учитель будущего»</a:t>
            </a:r>
          </a:p>
          <a:p>
            <a:pPr algn="ctr"/>
            <a:endParaRPr lang="ru-RU" b="1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повышение квалификации педагогических кадров для обеспечения обновления содержания и методов обучения предметной </a:t>
            </a:r>
            <a:r>
              <a:rPr lang="ru-RU" dirty="0"/>
              <a:t>области «Технология</a:t>
            </a:r>
            <a:r>
              <a:rPr lang="ru-RU" dirty="0" smtClean="0"/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повышение квалификации педагогов для работы в Центре «Точка роста»;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овышение квалификации педагогов дополнительного образования, работающих по дополнительным общеразвивающим программам для детей – инвалидов и детей с ОВЗ;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прохождение повышение квалификации в цифровой форме с использованием информационного ресурса «одного окна»;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реализация программы наставничества «Становление молодого педагога в условиях образовательного пространства города».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4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64768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924719"/>
            <a:ext cx="880539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Общее образование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Введение федеральных государственных образовательных стандартов </a:t>
            </a:r>
            <a:r>
              <a:rPr lang="ru-RU" sz="2200" dirty="0"/>
              <a:t>среднего общего образования.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Организация работы </a:t>
            </a:r>
            <a:r>
              <a:rPr lang="ru-RU" sz="2200" dirty="0"/>
              <a:t>по обеспечению высокого качества, прозрачности, честности процедур проведения государственной итоговой аттестации по программам основного общего и среднего общего образования.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Реализация комплекса </a:t>
            </a:r>
            <a:r>
              <a:rPr lang="ru-RU" sz="2200" dirty="0"/>
              <a:t>мер по ранней профессиональной ориентации, самоориентации обучающихся.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Увеличение количества </a:t>
            </a:r>
            <a:r>
              <a:rPr lang="ru-RU" sz="2200" dirty="0"/>
              <a:t>детей, занимающихся по дополнительным образовательным программам технической направленности</a:t>
            </a:r>
            <a:r>
              <a:rPr lang="ru-RU" sz="22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Формирование системы оценки качества образования на институциональном, муниципальном уровнях.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Совершенствование кадрового потенциала </a:t>
            </a:r>
            <a:r>
              <a:rPr lang="ru-RU" sz="2200" dirty="0"/>
              <a:t>системы образования города. </a:t>
            </a:r>
          </a:p>
        </p:txBody>
      </p:sp>
    </p:spTree>
    <p:extLst>
      <p:ext uri="{BB962C8B-B14F-4D97-AF65-F5344CB8AC3E}">
        <p14:creationId xmlns:p14="http://schemas.microsoft.com/office/powerpoint/2010/main" val="4414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64768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5474" y="986825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398" y="3645024"/>
            <a:ext cx="880539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Дополнительное образование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dirty="0" smtClean="0"/>
              <a:t>Организация работы </a:t>
            </a:r>
            <a:r>
              <a:rPr lang="ru-RU" sz="2100" dirty="0"/>
              <a:t>по созданию условий для развития системы непрерывного инклюзивного образования лиц с ОВЗ и инвалидностью.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dirty="0" smtClean="0"/>
              <a:t>Реализация комплекса </a:t>
            </a:r>
            <a:r>
              <a:rPr lang="ru-RU" sz="2100" dirty="0"/>
              <a:t>мер по ранней профессиональной ориентации, самоориентации обучающихся.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dirty="0" smtClean="0"/>
              <a:t>Увеличение количества </a:t>
            </a:r>
            <a:r>
              <a:rPr lang="ru-RU" sz="2100" dirty="0"/>
              <a:t>детей, занимающихся по дополнительным образовательным программам технической направленности</a:t>
            </a:r>
            <a:r>
              <a:rPr lang="ru-RU" sz="21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dirty="0" smtClean="0"/>
              <a:t>Совершенствование кадрового потенциала </a:t>
            </a:r>
            <a:r>
              <a:rPr lang="ru-RU" sz="2100" dirty="0"/>
              <a:t>системы образования города.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3641" y="924719"/>
            <a:ext cx="867889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Дошкольное образование</a:t>
            </a:r>
            <a:endParaRPr lang="ru-RU" sz="2100" b="1" dirty="0">
              <a:solidFill>
                <a:srgbClr val="002060"/>
              </a:solidFill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100" dirty="0" smtClean="0"/>
              <a:t>Создание условий </a:t>
            </a:r>
            <a:r>
              <a:rPr lang="ru-RU" sz="2100" dirty="0"/>
              <a:t>для обеспечения равного доступа к 2021 году для всех детей в возрасте от 2 месяцев до 3 лет к качественным услугам дошкольного образования, отвечающим интересам и возможностям ребенка, а также запросам семьи</a:t>
            </a:r>
            <a:r>
              <a:rPr lang="ru-RU" sz="21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dirty="0" smtClean="0"/>
              <a:t>Формирование системы родительского просвещения.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dirty="0"/>
              <a:t>Совершенствование кадрового потенциала системы образования города. </a:t>
            </a:r>
          </a:p>
        </p:txBody>
      </p:sp>
    </p:spTree>
    <p:extLst>
      <p:ext uri="{BB962C8B-B14F-4D97-AF65-F5344CB8AC3E}">
        <p14:creationId xmlns:p14="http://schemas.microsoft.com/office/powerpoint/2010/main" val="8750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\\GLADIATOR\adm\Образование\Август 2020\Сборник\Медалисты\Гимназия\IMG_09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33" y="727208"/>
            <a:ext cx="1368612" cy="20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GLADIATOR\adm\Образование\Август 2020\Сборник\Медалисты\ФирсоваАнастасия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50" y="4428632"/>
            <a:ext cx="1912918" cy="22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GLADIATOR\adm\Образование\Август 2020\Сборник\Медалисты\20200716_0858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16" y="620688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GLADIATOR\adm\Образование\Август 2020\Сборник\Медалисты\Альмухаметова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124735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GLADIATOR\adm\Образование\Август 2020\Сборник\Медалисты\Бондарева Кат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3" y="3164419"/>
            <a:ext cx="992090" cy="148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GLADIATOR\adm\Образование\Август 2020\Сборник\Медалисты\Галимова Д.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78294"/>
            <a:ext cx="1201138" cy="18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GLADIATOR\adm\Образование\Август 2020\Сборник\Медалисты\Галичева Э.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74" y="684676"/>
            <a:ext cx="1257410" cy="17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GLADIATOR\adm\Образование\Август 2020\Сборник\Медалисты\Зозуля Анн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68" y="692696"/>
            <a:ext cx="1117824" cy="16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GLADIATOR\adm\Образование\Август 2020\Сборник\Медалисты\Казбулатова В.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02" y="2336672"/>
            <a:ext cx="1223246" cy="15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GLADIATOR\adm\Образование\Август 2020\Сборник\Медалисты\Когут Вика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15" y="2708920"/>
            <a:ext cx="115315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\\GLADIATOR\adm\Образование\Август 2020\Сборник\Медалисты\Хабибуллина (1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13441"/>
            <a:ext cx="1206078" cy="160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\\GLADIATOR\adm\Образование\Август 2020\Сборник\Медалисты\Гимназия\IMG_098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62725"/>
            <a:ext cx="1257078" cy="18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\\GLADIATOR\adm\Образование\Август 2020\Сборник\Медалисты\Гимназия\IMG_098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1" y="2057247"/>
            <a:ext cx="1298038" cy="194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\\GLADIATOR\adm\Образование\Август 2020\Сборник\Медалисты\Гимназия\IMG_098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78" y="2230525"/>
            <a:ext cx="1154094" cy="17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\\GLADIATOR\adm\Образование\Август 2020\Сборник\Медалисты\Гимназия\IMG_098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85" y="2557830"/>
            <a:ext cx="1161106" cy="17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\\GLADIATOR\adm\Образование\Август 2020\Сборник\Медалисты\Гимназия\IMG_098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85" y="3659947"/>
            <a:ext cx="1128779" cy="16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\\GLADIATOR\adm\Образование\Август 2020\Сборник\Медалисты\Гимназия\IMG_098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14" y="3826024"/>
            <a:ext cx="1321490" cy="19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\\GLADIATOR\adm\Образование\Август 2020\Сборник\Медалисты\Гимназия\IMG_0986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93" y="5013176"/>
            <a:ext cx="11036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\\GLADIATOR\adm\Образование\Август 2020\Сборник\Медалисты\Гимназия\IMG_0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41" y="4648896"/>
            <a:ext cx="1346450" cy="20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\\GLADIATOR\adm\Образование\Август 2020\Сборник\Медалисты\Гимназия\IMG_0990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45224"/>
            <a:ext cx="1275622" cy="12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\\GLADIATOR\adm\Образование\Август 2020\Сборник\Медалисты\Гимназия\IMG_0989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36" y="3931964"/>
            <a:ext cx="1150993" cy="172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\\GLADIATOR\adm\Образование\Август 2020\Сборник\Медалисты\Баглаева (1).jpe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63" y="3407007"/>
            <a:ext cx="1341485" cy="17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GLADIATOR\adm\Образование\Август 2020\Сборник\Медалисты\IMG_1318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89876"/>
            <a:ext cx="2735321" cy="20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GLADIATOR\adm\Образование\Август 2020\Сборник\Медалисты\Чернецкая (1)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56" y="5229200"/>
            <a:ext cx="941582" cy="14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1588"/>
            <a:ext cx="91963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715404" cy="2093906"/>
          </a:xfrm>
        </p:spPr>
        <p:txBody>
          <a:bodyPr/>
          <a:lstStyle/>
          <a:p>
            <a:pPr marL="342900" indent="-342900" eaLnBrk="1" hangingPunct="1"/>
            <a:r>
              <a:rPr lang="ru-RU" alt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Благодарю вас </a:t>
            </a:r>
            <a:br>
              <a:rPr lang="ru-RU" alt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alt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 внимание!</a:t>
            </a:r>
            <a:endParaRPr lang="ru-RU" altLang="ru-RU" sz="7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16013" y="0"/>
            <a:ext cx="8027987" cy="71435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</a:t>
            </a: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</a:p>
        </p:txBody>
      </p:sp>
      <p:pic>
        <p:nvPicPr>
          <p:cNvPr id="2054" name="Picture 15" descr="langep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000" y="581779"/>
            <a:ext cx="8343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Дошкольные образовательные учреждения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города Лангепаса после реорганизации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4724"/>
              </p:ext>
            </p:extLst>
          </p:nvPr>
        </p:nvGraphicFramePr>
        <p:xfrm>
          <a:off x="328167" y="1484784"/>
          <a:ext cx="8492305" cy="50474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387849"/>
                <a:gridCol w="4104456"/>
              </a:tblGrid>
              <a:tr h="431316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учреждения (новое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ФИО заведующего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учреждений для объединения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69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Лангепасское городское муниципальное автономное дошкольное образовательное учреждение «Детский сад №1 «Росинка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Н.А. Сергиенко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ЛГ МАДОУ «ДСКВ №1 «Теремок»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ЛГ МАДОУ «ДСОВ №6  «Росинка»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69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Лангепасское городское муниципальное автономное дошкольное образовательное учреждение «Детский сад №2 «Белочка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В.В. Шулепова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ЛГ МАДОУ «ДСКВ №7 «Филиппок»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ЛГ МАДОУ «ДСКВ №10 «Белочка»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104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Лангепасское городское муниципальное автономное дошкольное образовательное учреждение «Детский сад №3 «Звездочка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Ю.П. Ламехова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ЛГ МАДОУ «ДСОВ №3 «Светлячок»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ЛГ МАДОУ «ДСОВ №5 «Дюймовочка»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ЛГ МАДОУ «ДСКВ №8 «Рябинка»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Лангепасское городское муниципальное автономное дошкольное образовательное учреждение «Детский сад №4«Солнышко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Ю.В. Кудлаева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ЛГ МАДОУ «ДСОВ №2 «Брусничка»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ЛГ МАДОУ «ДСОВ №4 «Золотой петушок»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ЛГ МАДОУ «ДСКВ №9 «Солнышко»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9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858361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ДОШКОЛЬНОЕ ОБРАЗОВАНИЕ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755575" y="1556792"/>
            <a:ext cx="7776865" cy="4063999"/>
            <a:chOff x="755575" y="1556792"/>
            <a:chExt cx="7776865" cy="4063999"/>
          </a:xfrm>
        </p:grpSpPr>
        <p:sp>
          <p:nvSpPr>
            <p:cNvPr id="4" name="Полилиния 3"/>
            <p:cNvSpPr/>
            <p:nvPr/>
          </p:nvSpPr>
          <p:spPr>
            <a:xfrm>
              <a:off x="755575" y="1556792"/>
              <a:ext cx="3888433" cy="2032000"/>
            </a:xfrm>
            <a:custGeom>
              <a:avLst/>
              <a:gdLst>
                <a:gd name="connsiteX0" fmla="*/ 0 w 2031999"/>
                <a:gd name="connsiteY0" fmla="*/ 0 h 3888432"/>
                <a:gd name="connsiteX1" fmla="*/ 1693326 w 2031999"/>
                <a:gd name="connsiteY1" fmla="*/ 0 h 3888432"/>
                <a:gd name="connsiteX2" fmla="*/ 2031999 w 2031999"/>
                <a:gd name="connsiteY2" fmla="*/ 338673 h 3888432"/>
                <a:gd name="connsiteX3" fmla="*/ 2031999 w 2031999"/>
                <a:gd name="connsiteY3" fmla="*/ 3888432 h 3888432"/>
                <a:gd name="connsiteX4" fmla="*/ 0 w 2031999"/>
                <a:gd name="connsiteY4" fmla="*/ 3888432 h 3888432"/>
                <a:gd name="connsiteX5" fmla="*/ 0 w 2031999"/>
                <a:gd name="connsiteY5" fmla="*/ 0 h 388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1999" h="3888432">
                  <a:moveTo>
                    <a:pt x="0" y="3888431"/>
                  </a:moveTo>
                  <a:lnTo>
                    <a:pt x="0" y="648085"/>
                  </a:lnTo>
                  <a:cubicBezTo>
                    <a:pt x="0" y="290158"/>
                    <a:pt x="79238" y="1"/>
                    <a:pt x="176982" y="1"/>
                  </a:cubicBezTo>
                  <a:lnTo>
                    <a:pt x="2031999" y="1"/>
                  </a:lnTo>
                  <a:lnTo>
                    <a:pt x="2031999" y="3888431"/>
                  </a:lnTo>
                  <a:lnTo>
                    <a:pt x="0" y="388843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36000" rIns="135129" bIns="36000" numCol="1" spcCol="1270" anchor="ctr" anchorCtr="1">
              <a:noAutofit/>
            </a:bodyPr>
            <a:lstStyle/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Охват услугами дошкольного образования детей в возрасте от 3 до 7 лет – 100% </a:t>
              </a:r>
              <a:endParaRPr lang="ru-RU" sz="1900" b="1" kern="1200" baseline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4644008" y="1556792"/>
              <a:ext cx="3888432" cy="2031999"/>
            </a:xfrm>
            <a:custGeom>
              <a:avLst/>
              <a:gdLst>
                <a:gd name="connsiteX0" fmla="*/ 0 w 3888432"/>
                <a:gd name="connsiteY0" fmla="*/ 0 h 2031999"/>
                <a:gd name="connsiteX1" fmla="*/ 3549759 w 3888432"/>
                <a:gd name="connsiteY1" fmla="*/ 0 h 2031999"/>
                <a:gd name="connsiteX2" fmla="*/ 3888432 w 3888432"/>
                <a:gd name="connsiteY2" fmla="*/ 338673 h 2031999"/>
                <a:gd name="connsiteX3" fmla="*/ 3888432 w 3888432"/>
                <a:gd name="connsiteY3" fmla="*/ 2031999 h 2031999"/>
                <a:gd name="connsiteX4" fmla="*/ 0 w 3888432"/>
                <a:gd name="connsiteY4" fmla="*/ 2031999 h 2031999"/>
                <a:gd name="connsiteX5" fmla="*/ 0 w 3888432"/>
                <a:gd name="connsiteY5" fmla="*/ 0 h 203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8432" h="2031999">
                  <a:moveTo>
                    <a:pt x="0" y="0"/>
                  </a:moveTo>
                  <a:lnTo>
                    <a:pt x="3549759" y="0"/>
                  </a:lnTo>
                  <a:cubicBezTo>
                    <a:pt x="3736803" y="0"/>
                    <a:pt x="3888432" y="151629"/>
                    <a:pt x="3888432" y="338673"/>
                  </a:cubicBezTo>
                  <a:lnTo>
                    <a:pt x="3888432" y="2031999"/>
                  </a:lnTo>
                  <a:lnTo>
                    <a:pt x="0" y="20319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36000" rIns="135128" bIns="36000" numCol="1" spcCol="1270" anchor="ctr" anchorCtr="1">
              <a:noAutofit/>
            </a:bodyPr>
            <a:lstStyle/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Охват услугами ДО детей с ограниченными возможностями здоровья, </a:t>
              </a:r>
              <a:r>
                <a:rPr lang="ru-RU" sz="19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инвалидностью</a:t>
              </a:r>
            </a:p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19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158 </a:t>
              </a:r>
              <a:r>
                <a:rPr lang="ru-RU" sz="19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воспитанников</a:t>
              </a:r>
              <a:endParaRPr lang="ru-RU" sz="1900" b="1" kern="1200" baseline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 rot="21600000">
              <a:off x="755575" y="3588790"/>
              <a:ext cx="3888433" cy="2032000"/>
            </a:xfrm>
            <a:custGeom>
              <a:avLst/>
              <a:gdLst>
                <a:gd name="connsiteX0" fmla="*/ 0 w 3888432"/>
                <a:gd name="connsiteY0" fmla="*/ 0 h 2031999"/>
                <a:gd name="connsiteX1" fmla="*/ 3549759 w 3888432"/>
                <a:gd name="connsiteY1" fmla="*/ 0 h 2031999"/>
                <a:gd name="connsiteX2" fmla="*/ 3888432 w 3888432"/>
                <a:gd name="connsiteY2" fmla="*/ 338673 h 2031999"/>
                <a:gd name="connsiteX3" fmla="*/ 3888432 w 3888432"/>
                <a:gd name="connsiteY3" fmla="*/ 2031999 h 2031999"/>
                <a:gd name="connsiteX4" fmla="*/ 0 w 3888432"/>
                <a:gd name="connsiteY4" fmla="*/ 2031999 h 2031999"/>
                <a:gd name="connsiteX5" fmla="*/ 0 w 3888432"/>
                <a:gd name="connsiteY5" fmla="*/ 0 h 203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8432" h="2031999">
                  <a:moveTo>
                    <a:pt x="3888432" y="2031998"/>
                  </a:moveTo>
                  <a:lnTo>
                    <a:pt x="338673" y="2031998"/>
                  </a:lnTo>
                  <a:cubicBezTo>
                    <a:pt x="151629" y="2031998"/>
                    <a:pt x="0" y="1880369"/>
                    <a:pt x="0" y="1693325"/>
                  </a:cubicBezTo>
                  <a:lnTo>
                    <a:pt x="0" y="1"/>
                  </a:lnTo>
                  <a:lnTo>
                    <a:pt x="3888432" y="1"/>
                  </a:lnTo>
                  <a:lnTo>
                    <a:pt x="3888432" y="203199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36000" rIns="135128" bIns="36000" numCol="1" spcCol="1270" anchor="ctr" anchorCtr="1">
              <a:noAutofit/>
            </a:bodyPr>
            <a:lstStyle/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Охват услугами дошкольного образования детей в возрасте от 1,5 до 3 лет – </a:t>
              </a:r>
              <a:r>
                <a:rPr lang="ru-RU" sz="19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369 воспитанников</a:t>
              </a:r>
              <a:endParaRPr lang="ru-RU" sz="1900" b="1" kern="1200" baseline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644006" y="3588791"/>
              <a:ext cx="3888433" cy="2032000"/>
            </a:xfrm>
            <a:custGeom>
              <a:avLst/>
              <a:gdLst>
                <a:gd name="connsiteX0" fmla="*/ 0 w 2031999"/>
                <a:gd name="connsiteY0" fmla="*/ 0 h 3888432"/>
                <a:gd name="connsiteX1" fmla="*/ 1693326 w 2031999"/>
                <a:gd name="connsiteY1" fmla="*/ 0 h 3888432"/>
                <a:gd name="connsiteX2" fmla="*/ 2031999 w 2031999"/>
                <a:gd name="connsiteY2" fmla="*/ 338673 h 3888432"/>
                <a:gd name="connsiteX3" fmla="*/ 2031999 w 2031999"/>
                <a:gd name="connsiteY3" fmla="*/ 3888432 h 3888432"/>
                <a:gd name="connsiteX4" fmla="*/ 0 w 2031999"/>
                <a:gd name="connsiteY4" fmla="*/ 3888432 h 3888432"/>
                <a:gd name="connsiteX5" fmla="*/ 0 w 2031999"/>
                <a:gd name="connsiteY5" fmla="*/ 0 h 388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1999" h="3888432">
                  <a:moveTo>
                    <a:pt x="2031999" y="1"/>
                  </a:moveTo>
                  <a:lnTo>
                    <a:pt x="2031999" y="3240347"/>
                  </a:lnTo>
                  <a:cubicBezTo>
                    <a:pt x="2031999" y="3598274"/>
                    <a:pt x="1952761" y="3888431"/>
                    <a:pt x="1855017" y="3888431"/>
                  </a:cubicBezTo>
                  <a:lnTo>
                    <a:pt x="0" y="3888431"/>
                  </a:lnTo>
                  <a:lnTo>
                    <a:pt x="0" y="1"/>
                  </a:lnTo>
                  <a:lnTo>
                    <a:pt x="2031999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30" tIns="36000" rIns="135127" bIns="36000" numCol="1" spcCol="1270" anchor="ctr" anchorCtr="1">
              <a:noAutofit/>
            </a:bodyPr>
            <a:lstStyle/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условиях полного дня пребывания в детских садах </a:t>
              </a:r>
              <a:endParaRPr lang="ru-RU" sz="1900" b="1" kern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2401 </a:t>
              </a:r>
              <a:r>
                <a:rPr lang="ru-RU" sz="19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детей (</a:t>
              </a:r>
              <a:r>
                <a:rPr lang="ru-RU" sz="1900" b="1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66,5%)</a:t>
              </a:r>
              <a:endParaRPr lang="ru-RU" sz="1900" b="1" kern="1200" baseline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858361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ДОШКОЛЬНОЕ ОБРАЗОВАНИЕ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57854647"/>
              </p:ext>
            </p:extLst>
          </p:nvPr>
        </p:nvGraphicFramePr>
        <p:xfrm>
          <a:off x="357158" y="1714488"/>
          <a:ext cx="8429684" cy="442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000" y="925269"/>
            <a:ext cx="8343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Кадровый состав работников дошкольных учреждений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07291172"/>
              </p:ext>
            </p:extLst>
          </p:nvPr>
        </p:nvGraphicFramePr>
        <p:xfrm>
          <a:off x="143053" y="1406390"/>
          <a:ext cx="4536504" cy="319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94013697"/>
              </p:ext>
            </p:extLst>
          </p:nvPr>
        </p:nvGraphicFramePr>
        <p:xfrm>
          <a:off x="3347864" y="2564904"/>
          <a:ext cx="550397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6" y="694436"/>
            <a:ext cx="8343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Результаты </a:t>
            </a:r>
            <a:r>
              <a:rPr lang="ru-RU" sz="2400" b="1" dirty="0"/>
              <a:t>конкурсов профессионального мастерства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824" y="1386934"/>
            <a:ext cx="8590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1600" dirty="0" smtClean="0"/>
              <a:t>    Городской </a:t>
            </a:r>
            <a:r>
              <a:rPr lang="ru-RU" sz="1600" dirty="0"/>
              <a:t>конкурс </a:t>
            </a:r>
            <a:r>
              <a:rPr lang="ru-RU" sz="1600" b="1" dirty="0"/>
              <a:t>«Педагог года – 2020» </a:t>
            </a:r>
            <a:r>
              <a:rPr lang="ru-RU" sz="1600" dirty="0"/>
              <a:t>в номинации </a:t>
            </a:r>
            <a:r>
              <a:rPr lang="ru-RU" sz="1600" b="1" dirty="0"/>
              <a:t>«Воспитатель года» </a:t>
            </a:r>
            <a:r>
              <a:rPr lang="ru-RU" sz="1600" dirty="0"/>
              <a:t>победителем стала </a:t>
            </a:r>
            <a:r>
              <a:rPr lang="ru-RU" sz="1600" b="1" dirty="0"/>
              <a:t>Набиева Александра Александровна</a:t>
            </a:r>
            <a:r>
              <a:rPr lang="ru-RU" sz="1600" dirty="0"/>
              <a:t>, музыкальный руководитель </a:t>
            </a:r>
            <a:r>
              <a:rPr lang="ru-RU" sz="1600" dirty="0" err="1"/>
              <a:t>Лангепасского</a:t>
            </a:r>
            <a:r>
              <a:rPr lang="ru-RU" sz="1600" dirty="0"/>
              <a:t> городского муниципального автономного дошкольного образовательного учреждения «Детский сад общеразвивающего вида №3 «Светлячок» (ныне Детский сад №3 «Звездочка»). Призерами: </a:t>
            </a:r>
            <a:r>
              <a:rPr lang="ru-RU" sz="1600" b="1" dirty="0"/>
              <a:t>Морозова Надежда Васильевна</a:t>
            </a:r>
            <a:r>
              <a:rPr lang="ru-RU" sz="1600" dirty="0"/>
              <a:t>, воспитатель </a:t>
            </a:r>
            <a:r>
              <a:rPr lang="ru-RU" sz="1600" dirty="0" err="1"/>
              <a:t>Лангепасского</a:t>
            </a:r>
            <a:r>
              <a:rPr lang="ru-RU" sz="1600" dirty="0"/>
              <a:t> городского муниципального автономного дошкольного образовательного учреждения «Детский сад комбинированного вида №9 «Солнышко» (ныне Детский сад №4 «Солнышко»); </a:t>
            </a:r>
            <a:r>
              <a:rPr lang="ru-RU" sz="1600" b="1" dirty="0"/>
              <a:t>Снигирева Наталья Николаевна</a:t>
            </a:r>
            <a:r>
              <a:rPr lang="ru-RU" sz="1600" dirty="0"/>
              <a:t>, инструктор по физической культуре </a:t>
            </a:r>
            <a:r>
              <a:rPr lang="ru-RU" sz="1600" dirty="0" err="1"/>
              <a:t>Лангепасского</a:t>
            </a:r>
            <a:r>
              <a:rPr lang="ru-RU" sz="1600" dirty="0"/>
              <a:t> городского муниципального автономного дошкольного образовательного учреждения «Детский сад комбинированного вида №10 «Белочка» (ныне Детский сад №2 «Белочка»).</a:t>
            </a:r>
          </a:p>
          <a:p>
            <a:r>
              <a:rPr lang="ru-RU" sz="1600" dirty="0"/>
              <a:t>В номинации </a:t>
            </a:r>
            <a:r>
              <a:rPr lang="ru-RU" sz="1600" b="1" dirty="0"/>
              <a:t>«Педагог-наставник года» </a:t>
            </a:r>
            <a:r>
              <a:rPr lang="ru-RU" sz="1600" dirty="0"/>
              <a:t>третье место заняла </a:t>
            </a:r>
            <a:r>
              <a:rPr lang="ru-RU" sz="1600" b="1" dirty="0"/>
              <a:t>Долгополова </a:t>
            </a:r>
            <a:r>
              <a:rPr lang="ru-RU" sz="1600" b="1" dirty="0" err="1"/>
              <a:t>Люция</a:t>
            </a:r>
            <a:r>
              <a:rPr lang="ru-RU" sz="1600" b="1" dirty="0"/>
              <a:t> </a:t>
            </a:r>
            <a:r>
              <a:rPr lang="ru-RU" sz="1600" b="1" dirty="0" err="1"/>
              <a:t>Юнусовна</a:t>
            </a:r>
            <a:r>
              <a:rPr lang="ru-RU" sz="1600" dirty="0"/>
              <a:t>, воспитатель </a:t>
            </a:r>
            <a:r>
              <a:rPr lang="ru-RU" sz="1600" dirty="0" err="1"/>
              <a:t>Лангепасского</a:t>
            </a:r>
            <a:r>
              <a:rPr lang="ru-RU" sz="1600" dirty="0"/>
              <a:t> городского муниципального автономного дошкольного образовательного учреждения «Детский сад общеразвивающего вида №5 «</a:t>
            </a:r>
            <a:r>
              <a:rPr lang="ru-RU" sz="1600" dirty="0" err="1"/>
              <a:t>Дюймовочка</a:t>
            </a:r>
            <a:r>
              <a:rPr lang="ru-RU" sz="1600" dirty="0"/>
              <a:t>» (ныне Детский сад №3 «Звездочка»).</a:t>
            </a:r>
          </a:p>
          <a:p>
            <a:r>
              <a:rPr lang="ru-RU" sz="1600" dirty="0" smtClean="0"/>
              <a:t>     На </a:t>
            </a:r>
            <a:r>
              <a:rPr lang="ru-RU" sz="1600" dirty="0"/>
              <a:t>городскую Доску Почета города </a:t>
            </a:r>
            <a:r>
              <a:rPr lang="ru-RU" sz="1600" dirty="0" err="1"/>
              <a:t>Лангепаса</a:t>
            </a:r>
            <a:r>
              <a:rPr lang="ru-RU" sz="1600" dirty="0"/>
              <a:t> занесена</a:t>
            </a:r>
            <a:r>
              <a:rPr lang="ru-RU" sz="1600" b="1" dirty="0"/>
              <a:t> </a:t>
            </a:r>
            <a:r>
              <a:rPr lang="ru-RU" sz="1600" b="1" dirty="0" err="1"/>
              <a:t>Чернышова</a:t>
            </a:r>
            <a:r>
              <a:rPr lang="ru-RU" sz="1600" b="1" dirty="0"/>
              <a:t> Елена Владимировна</a:t>
            </a:r>
            <a:r>
              <a:rPr lang="ru-RU" sz="1600" dirty="0"/>
              <a:t>,</a:t>
            </a:r>
            <a:r>
              <a:rPr lang="ru-RU" sz="1600" b="1" dirty="0"/>
              <a:t> </a:t>
            </a:r>
            <a:r>
              <a:rPr lang="ru-RU" sz="1600" dirty="0"/>
              <a:t>инструктор по физической культуре </a:t>
            </a:r>
            <a:r>
              <a:rPr lang="ru-RU" sz="1600" dirty="0" err="1"/>
              <a:t>Лангепасского</a:t>
            </a:r>
            <a:r>
              <a:rPr lang="ru-RU" sz="1600" dirty="0"/>
              <a:t> городского муниципального автономного дошкольного образовательного учреждения «Детский сад общеразвивающего вида №5 «</a:t>
            </a:r>
            <a:r>
              <a:rPr lang="ru-RU" sz="1600" dirty="0" err="1"/>
              <a:t>Дюймовочка</a:t>
            </a:r>
            <a:r>
              <a:rPr lang="ru-RU" sz="1600" dirty="0"/>
              <a:t>» (ныне Детский сад №3 «Звездочка»).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3116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73667" y="642918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ОБЩЕЕ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ОБРАЗОВАНИЕ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223" y="1166138"/>
            <a:ext cx="8548817" cy="6469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 ФГОС: 1-9 классы – 100%,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ФГОС для детей с ОВЗ, детей с УО  – 100%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383" y="1902301"/>
            <a:ext cx="8548238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общеобразовательных учреждениях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2019-2020 учебном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обучаются 167 детей с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ограниченными возможностями здоровья и 76 детей с инвалидностью. Обучение организовано инклюзивно, в специализированных классах, индивидуально и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дому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404" y="2926030"/>
            <a:ext cx="8564635" cy="6469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Профильное обучение по индивидуальным учебным планам, формируемым в соответствии с запросами обучающихся и родителей – 100% обучающихся 10-11 классов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843" y="3718118"/>
            <a:ext cx="8564637" cy="6469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100% выпускников 11-х классов получили аттестаты среднего общего образования, из них 32 выпускника медаль «За особые успехи в учении»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509120"/>
            <a:ext cx="8589210" cy="3745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Обеспечены всеми видами благоустройства – 100% общеобразовательных учреждений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648" y="5013176"/>
            <a:ext cx="8596272" cy="3745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Подключены к широкополосному Интернету – 100% общеобразовательных учреждений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464" y="5553779"/>
            <a:ext cx="8596272" cy="6469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100% обучающихся обеспечены федеральным комплектом учебников, получают горячее питание (завтрак)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16013" y="-4763"/>
            <a:ext cx="8027987" cy="5334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Департамент образования и молодёжной политики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администрации города Лангепаса</a:t>
            </a:r>
            <a:endParaRPr lang="ru-RU" alt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2" name="Picture 15" descr="lange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2556"/>
            <a:ext cx="647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0" y="1340768"/>
            <a:ext cx="8178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8914" y="736928"/>
            <a:ext cx="8343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Кадровый состав работников общеобразовательных учреждений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13943909"/>
              </p:ext>
            </p:extLst>
          </p:nvPr>
        </p:nvGraphicFramePr>
        <p:xfrm>
          <a:off x="665946" y="1712968"/>
          <a:ext cx="8010509" cy="423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96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11396</TotalTime>
  <Words>1967</Words>
  <Application>Microsoft Office PowerPoint</Application>
  <PresentationFormat>Экран (4:3)</PresentationFormat>
  <Paragraphs>187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Основные результаты деятельности муниципальной системы образования города Лангепаса, ключевые направления достижения целей, показателей национального проекта «Образование»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вас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организации детской оздоровительной кампании 2014 года, основных направлениях организации отдыха, оздоровления, занятости детей в 2015 году</dc:title>
  <dc:creator>User</dc:creator>
  <cp:lastModifiedBy>Пользователь Windows</cp:lastModifiedBy>
  <cp:revision>298</cp:revision>
  <cp:lastPrinted>2016-04-20T13:31:24Z</cp:lastPrinted>
  <dcterms:created xsi:type="dcterms:W3CDTF">2014-12-10T11:06:55Z</dcterms:created>
  <dcterms:modified xsi:type="dcterms:W3CDTF">2020-08-27T11:25:40Z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TC010690071049</vt:lpwstr>
  </property>
</Properties>
</file>