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7" r:id="rId3"/>
    <p:sldId id="313" r:id="rId4"/>
    <p:sldId id="317" r:id="rId5"/>
    <p:sldId id="312" r:id="rId6"/>
    <p:sldId id="339" r:id="rId7"/>
    <p:sldId id="314" r:id="rId8"/>
    <p:sldId id="340" r:id="rId9"/>
    <p:sldId id="341" r:id="rId10"/>
    <p:sldId id="328" r:id="rId11"/>
    <p:sldId id="342" r:id="rId12"/>
    <p:sldId id="308" r:id="rId13"/>
    <p:sldId id="337" r:id="rId14"/>
    <p:sldId id="333" r:id="rId15"/>
  </p:sldIdLst>
  <p:sldSz cx="9144000" cy="6858000" type="screen4x3"/>
  <p:notesSz cx="6858000" cy="994727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99"/>
    <a:srgbClr val="777777"/>
    <a:srgbClr val="66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00"/>
  </p:normalViewPr>
  <p:slideViewPr>
    <p:cSldViewPr>
      <p:cViewPr varScale="1">
        <p:scale>
          <a:sx n="78" d="100"/>
          <a:sy n="78" d="100"/>
        </p:scale>
        <p:origin x="-8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Bookman Old Style" pitchFamily="18" charset="0"/>
              </a:defRPr>
            </a:pPr>
            <a:r>
              <a:rPr lang="ru-RU" sz="2000" dirty="0">
                <a:latin typeface="Bookman Old Style" pitchFamily="18" charset="0"/>
              </a:rPr>
              <a:t>Мониторинг общей готовности выпускников ДОУ к школьному </a:t>
            </a:r>
            <a:r>
              <a:rPr lang="ru-RU" sz="2000" dirty="0" smtClean="0">
                <a:latin typeface="Bookman Old Style" pitchFamily="18" charset="0"/>
              </a:rPr>
              <a:t>обучению (чел.; %) </a:t>
            </a:r>
            <a:endParaRPr lang="ru-RU" sz="2000" dirty="0">
              <a:latin typeface="Bookman Old Style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72388715875946E-2"/>
          <c:y val="0.15787423747904974"/>
          <c:w val="0.65258235065513726"/>
          <c:h val="0.810527934786788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207836497785682E-2"/>
                  <c:y val="-0.320916992936290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791960410378373"/>
                  <c:y val="7.01039765312053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3760672404801895E-2"/>
                  <c:y val="2.28470163010411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готовы к школьному обучению</c:v>
                </c:pt>
                <c:pt idx="1">
                  <c:v>условно готовы к школьному обучению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</c:v>
                </c:pt>
                <c:pt idx="1">
                  <c:v>19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258235065513726"/>
          <c:y val="0.5799642177784714"/>
          <c:w val="0.33235184142133917"/>
          <c:h val="0.39722744329015486"/>
        </c:manualLayout>
      </c:layout>
      <c:overlay val="0"/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416447555209914"/>
          <c:y val="0.23055017948189746"/>
          <c:w val="0.38410370629012996"/>
          <c:h val="0.545517272902021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педагогов, имеющих высшее образование</c:v>
                </c:pt>
              </c:strCache>
            </c:strRef>
          </c:tx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 образование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49159793532641"/>
          <c:y val="0.87779640184660024"/>
          <c:w val="0.58969990988655585"/>
          <c:h val="0.1023237787059896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имеющих квалификационные категории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44552205044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712683753722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66828307567084E-2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197757255226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Высшая кв.кат.</c:v>
                </c:pt>
                <c:pt idx="1">
                  <c:v>Первая кв.кат.</c:v>
                </c:pt>
                <c:pt idx="2">
                  <c:v>Соответствие</c:v>
                </c:pt>
                <c:pt idx="3">
                  <c:v>Не имеют кв.кат.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0.106</c:v>
                </c:pt>
                <c:pt idx="1">
                  <c:v>0.38500000000000001</c:v>
                </c:pt>
                <c:pt idx="2">
                  <c:v>0.26</c:v>
                </c:pt>
                <c:pt idx="3">
                  <c:v>0.249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5620224"/>
        <c:axId val="60863552"/>
        <c:axId val="0"/>
      </c:bar3DChart>
      <c:catAx>
        <c:axId val="4562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0863552"/>
        <c:crosses val="autoZero"/>
        <c:auto val="1"/>
        <c:lblAlgn val="ctr"/>
        <c:lblOffset val="100"/>
        <c:noMultiLvlLbl val="0"/>
      </c:catAx>
      <c:valAx>
        <c:axId val="60863552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4562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416447555209914"/>
          <c:y val="0.23055017948189746"/>
          <c:w val="0.38410370629012996"/>
          <c:h val="0.545517272902021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педагогов, имеющих высшее образование</c:v>
                </c:pt>
              </c:strCache>
            </c:strRef>
          </c:tx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 образование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0.86799999999999999</c:v>
                </c:pt>
                <c:pt idx="1">
                  <c:v>0.13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49159793532641"/>
          <c:y val="0.87779640184660024"/>
          <c:w val="0.58969990988655585"/>
          <c:h val="0.1023237787059896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имеющих квалификационные категории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44552205044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712683753722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66828307567084E-2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197757255226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Высшая кв.кат.</c:v>
                </c:pt>
                <c:pt idx="1">
                  <c:v>Первая кв.кат.</c:v>
                </c:pt>
                <c:pt idx="2">
                  <c:v>Соответствие</c:v>
                </c:pt>
                <c:pt idx="3">
                  <c:v>Не имеют кв.кат.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0.23499999999999999</c:v>
                </c:pt>
                <c:pt idx="1">
                  <c:v>0.40100000000000002</c:v>
                </c:pt>
                <c:pt idx="2">
                  <c:v>0.21299999999999999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1236480"/>
        <c:axId val="84072640"/>
        <c:axId val="0"/>
      </c:bar3DChart>
      <c:catAx>
        <c:axId val="8123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072640"/>
        <c:crosses val="autoZero"/>
        <c:auto val="1"/>
        <c:lblAlgn val="ctr"/>
        <c:lblOffset val="100"/>
        <c:noMultiLvlLbl val="0"/>
      </c:catAx>
      <c:valAx>
        <c:axId val="8407264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8123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416447555209914"/>
          <c:y val="0.23055017948189746"/>
          <c:w val="0.38410370629012996"/>
          <c:h val="0.545517272902021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педагогов, имеющих высшее образование</c:v>
                </c:pt>
              </c:strCache>
            </c:strRef>
          </c:tx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 образование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49159793532641"/>
          <c:y val="0.87779640184660024"/>
          <c:w val="0.58969990988655585"/>
          <c:h val="0.1023237787059896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имеющих квалификационные категории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44552205044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712683753722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66828307567084E-2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197757255226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Высшая кв.кат.</c:v>
                </c:pt>
                <c:pt idx="1">
                  <c:v>Первая кв.кат.</c:v>
                </c:pt>
                <c:pt idx="2">
                  <c:v>Соответствие</c:v>
                </c:pt>
                <c:pt idx="3">
                  <c:v>Не имеют кв.кат.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0.42</c:v>
                </c:pt>
                <c:pt idx="1">
                  <c:v>0.40899999999999997</c:v>
                </c:pt>
                <c:pt idx="2">
                  <c:v>3.5999999999999997E-2</c:v>
                </c:pt>
                <c:pt idx="3">
                  <c:v>0.13300000000000001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487424"/>
        <c:axId val="84068608"/>
        <c:axId val="0"/>
      </c:bar3DChart>
      <c:catAx>
        <c:axId val="104487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068608"/>
        <c:crosses val="autoZero"/>
        <c:auto val="1"/>
        <c:lblAlgn val="ctr"/>
        <c:lblOffset val="100"/>
        <c:noMultiLvlLbl val="0"/>
      </c:catAx>
      <c:valAx>
        <c:axId val="8406860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0448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9CCB9-E707-4578-8876-C0196474844A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B583F5-F33A-4272-BDEF-B146850D761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услугами дошкольного образования, с учетом вариативных форм – </a:t>
          </a: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3185 </a:t>
          </a: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человека (</a:t>
          </a: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80,7%)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2ED1C-FB61-43A8-BBC4-7F4D18B87B54}" type="parTrans" cxnId="{4F9674F9-9941-4F40-9C28-CF03E4510FA5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C7748-2377-4474-870C-523CE317B092}" type="sibTrans" cxnId="{4F9674F9-9941-4F40-9C28-CF03E4510FA5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8191A-0404-4330-AA53-F9F84FD1760A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услугами дошкольного образования детей в возрасте от 3 до 7 лет – 100% 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ED0E9-4C7D-432E-A5A1-B0FFCD230DDE}" type="parTrans" cxnId="{8232ABF2-FA92-4DFE-A549-1182BB353E46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6C8F3-0AC3-49A9-BCE6-645254761523}" type="sibTrans" cxnId="{8232ABF2-FA92-4DFE-A549-1182BB353E46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B27CF-9622-450F-AA5C-1BB7A8DA16A1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услугами ДО детей с ограниченными возможностями здоровья, инвалидностью – </a:t>
          </a: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186 воспитанников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316DF-1B41-492F-92FB-95AEF3E3F4A9}" type="parTrans" cxnId="{BCCBB63A-C57C-4227-B067-1F8C6D8D5E16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251A7-34F4-45B8-AF21-C803A0241A04}" type="sibTrans" cxnId="{BCCBB63A-C57C-4227-B067-1F8C6D8D5E16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C4264-95CF-48CF-9CF9-48AC0E2FE4B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услугами дошкольного образования детей в возрасте от 1,5 до 3 лет – </a:t>
          </a: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215 </a:t>
          </a: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 (11,8%)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2A6EF-66B5-4A5E-89B1-E34392438CFF}" type="parTrans" cxnId="{EA1E0EFD-AB79-4B08-BEF8-852B1CA162A8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6A1AF-25B8-465B-AB0A-2364DCB7AF1B}" type="sibTrans" cxnId="{EA1E0EFD-AB79-4B08-BEF8-852B1CA162A8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8ABAB-953D-439E-94B9-71320C4BCB59}">
      <dgm:prSet phldrT="[Текст]" phldr="1"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81969-1997-4034-8595-C683F83FAACD}" type="parTrans" cxnId="{49367C5F-A795-41E2-97EF-159F20CC0A8A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C9167-A076-474A-93DA-055967EFAB34}" type="sibTrans" cxnId="{49367C5F-A795-41E2-97EF-159F20CC0A8A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86AFB-3B14-4231-96DB-2F5FE0DAA3D7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условиях полного дня пребывания в детских садах – 2418 детей (63,7%)</a:t>
          </a:r>
          <a:endParaRPr lang="ru-RU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6D3B3-C9FA-47D5-A9BC-8F91F5E29C89}" type="parTrans" cxnId="{39B51728-A3B7-4C14-B81B-CD1CDE677DB0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B48C3-6777-4536-ABE7-0F3270A77FA1}" type="sibTrans" cxnId="{39B51728-A3B7-4C14-B81B-CD1CDE677DB0}">
      <dgm:prSet/>
      <dgm:spPr/>
      <dgm:t>
        <a:bodyPr/>
        <a:lstStyle/>
        <a:p>
          <a:pPr>
            <a:lnSpc>
              <a:spcPct val="100000"/>
            </a:lnSpc>
          </a:pPr>
          <a:endParaRPr lang="ru-RU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62158-C3E6-4AD3-A972-9EDC32D937BD}" type="pres">
      <dgm:prSet presAssocID="{B319CCB9-E707-4578-8876-C0196474844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E52FC3-AB16-4397-8D1D-59DE0D821CA9}" type="pres">
      <dgm:prSet presAssocID="{B319CCB9-E707-4578-8876-C0196474844A}" presName="matrix" presStyleCnt="0"/>
      <dgm:spPr/>
    </dgm:pt>
    <dgm:pt modelId="{B42DCE4D-05FC-46F0-9E5D-141B4DC453AE}" type="pres">
      <dgm:prSet presAssocID="{B319CCB9-E707-4578-8876-C0196474844A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11ECBF59-F5E3-4ACF-AB50-B9A624929EE2}" type="pres">
      <dgm:prSet presAssocID="{B319CCB9-E707-4578-8876-C019647484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71ED3-4DE1-4F81-9B97-76CC83D1B43B}" type="pres">
      <dgm:prSet presAssocID="{B319CCB9-E707-4578-8876-C0196474844A}" presName="tile2" presStyleLbl="node1" presStyleIdx="1" presStyleCnt="4" custLinFactNeighborX="1852"/>
      <dgm:spPr/>
      <dgm:t>
        <a:bodyPr/>
        <a:lstStyle/>
        <a:p>
          <a:endParaRPr lang="ru-RU"/>
        </a:p>
      </dgm:t>
    </dgm:pt>
    <dgm:pt modelId="{5A0311EB-45FA-45DB-874C-E9FDD48656A8}" type="pres">
      <dgm:prSet presAssocID="{B319CCB9-E707-4578-8876-C019647484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A27D4-9143-4FFE-B7D7-D769425543EF}" type="pres">
      <dgm:prSet presAssocID="{B319CCB9-E707-4578-8876-C0196474844A}" presName="tile3" presStyleLbl="node1" presStyleIdx="2" presStyleCnt="4"/>
      <dgm:spPr/>
      <dgm:t>
        <a:bodyPr/>
        <a:lstStyle/>
        <a:p>
          <a:endParaRPr lang="ru-RU"/>
        </a:p>
      </dgm:t>
    </dgm:pt>
    <dgm:pt modelId="{CAEC2A54-A5AE-4665-81B6-8A9D86B511C3}" type="pres">
      <dgm:prSet presAssocID="{B319CCB9-E707-4578-8876-C019647484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F78F3-6CD0-4557-ABE7-A4E5D4259B5C}" type="pres">
      <dgm:prSet presAssocID="{B319CCB9-E707-4578-8876-C0196474844A}" presName="tile4" presStyleLbl="node1" presStyleIdx="3" presStyleCnt="4"/>
      <dgm:spPr/>
      <dgm:t>
        <a:bodyPr/>
        <a:lstStyle/>
        <a:p>
          <a:endParaRPr lang="ru-RU"/>
        </a:p>
      </dgm:t>
    </dgm:pt>
    <dgm:pt modelId="{D17D390C-C8AA-4EAD-8358-E0854BA36F44}" type="pres">
      <dgm:prSet presAssocID="{B319CCB9-E707-4578-8876-C019647484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7F914-301D-4DD4-A846-15BF98FCD790}" type="pres">
      <dgm:prSet presAssocID="{B319CCB9-E707-4578-8876-C0196474844A}" presName="centerTile" presStyleLbl="fgShp" presStyleIdx="0" presStyleCnt="1" custScaleX="207917" custScaleY="116504" custLinFactNeighborX="-14691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08ED6-2EFA-407B-8580-3BA012D5AEF3}" type="presOf" srcId="{68EC4264-95CF-48CF-9CF9-48AC0E2FE4B9}" destId="{FB4A27D4-9143-4FFE-B7D7-D769425543EF}" srcOrd="0" destOrd="0" presId="urn:microsoft.com/office/officeart/2005/8/layout/matrix1"/>
    <dgm:cxn modelId="{3CC30AC4-4A84-4132-B124-8BBDCD339F40}" type="presOf" srcId="{3AD8191A-0404-4330-AA53-F9F84FD1760A}" destId="{B42DCE4D-05FC-46F0-9E5D-141B4DC453AE}" srcOrd="0" destOrd="0" presId="urn:microsoft.com/office/officeart/2005/8/layout/matrix1"/>
    <dgm:cxn modelId="{39B51728-A3B7-4C14-B81B-CD1CDE677DB0}" srcId="{95B583F5-F33A-4272-BDEF-B146850D7613}" destId="{23086AFB-3B14-4231-96DB-2F5FE0DAA3D7}" srcOrd="3" destOrd="0" parTransId="{FDC6D3B3-C9FA-47D5-A9BC-8F91F5E29C89}" sibTransId="{A14B48C3-6777-4536-ABE7-0F3270A77FA1}"/>
    <dgm:cxn modelId="{47128A84-F14A-4922-8F5D-649FDE081772}" type="presOf" srcId="{95B583F5-F33A-4272-BDEF-B146850D7613}" destId="{2267F914-301D-4DD4-A846-15BF98FCD790}" srcOrd="0" destOrd="0" presId="urn:microsoft.com/office/officeart/2005/8/layout/matrix1"/>
    <dgm:cxn modelId="{8232ABF2-FA92-4DFE-A549-1182BB353E46}" srcId="{95B583F5-F33A-4272-BDEF-B146850D7613}" destId="{3AD8191A-0404-4330-AA53-F9F84FD1760A}" srcOrd="0" destOrd="0" parTransId="{542ED0E9-4C7D-432E-A5A1-B0FFCD230DDE}" sibTransId="{8F76C8F3-0AC3-49A9-BCE6-645254761523}"/>
    <dgm:cxn modelId="{528039E6-DF2A-4DA6-A9EF-A97B6EDC2AF5}" type="presOf" srcId="{23086AFB-3B14-4231-96DB-2F5FE0DAA3D7}" destId="{D17D390C-C8AA-4EAD-8358-E0854BA36F44}" srcOrd="1" destOrd="0" presId="urn:microsoft.com/office/officeart/2005/8/layout/matrix1"/>
    <dgm:cxn modelId="{A7D40FBE-F92E-4456-ACFC-8554328BC82B}" type="presOf" srcId="{3AD8191A-0404-4330-AA53-F9F84FD1760A}" destId="{11ECBF59-F5E3-4ACF-AB50-B9A624929EE2}" srcOrd="1" destOrd="0" presId="urn:microsoft.com/office/officeart/2005/8/layout/matrix1"/>
    <dgm:cxn modelId="{AB7B8C65-F098-4D28-B1A5-74C678B435C5}" type="presOf" srcId="{523B27CF-9622-450F-AA5C-1BB7A8DA16A1}" destId="{A2171ED3-4DE1-4F81-9B97-76CC83D1B43B}" srcOrd="0" destOrd="0" presId="urn:microsoft.com/office/officeart/2005/8/layout/matrix1"/>
    <dgm:cxn modelId="{EA1E0EFD-AB79-4B08-BEF8-852B1CA162A8}" srcId="{95B583F5-F33A-4272-BDEF-B146850D7613}" destId="{68EC4264-95CF-48CF-9CF9-48AC0E2FE4B9}" srcOrd="2" destOrd="0" parTransId="{6D12A6EF-66B5-4A5E-89B1-E34392438CFF}" sibTransId="{CB16A1AF-25B8-465B-AB0A-2364DCB7AF1B}"/>
    <dgm:cxn modelId="{3EF44E5A-AEB3-442F-9345-7E431ADBF229}" type="presOf" srcId="{523B27CF-9622-450F-AA5C-1BB7A8DA16A1}" destId="{5A0311EB-45FA-45DB-874C-E9FDD48656A8}" srcOrd="1" destOrd="0" presId="urn:microsoft.com/office/officeart/2005/8/layout/matrix1"/>
    <dgm:cxn modelId="{4F9674F9-9941-4F40-9C28-CF03E4510FA5}" srcId="{B319CCB9-E707-4578-8876-C0196474844A}" destId="{95B583F5-F33A-4272-BDEF-B146850D7613}" srcOrd="0" destOrd="0" parTransId="{6762ED1C-FB61-43A8-BBC4-7F4D18B87B54}" sibTransId="{FFFC7748-2377-4474-870C-523CE317B092}"/>
    <dgm:cxn modelId="{BCCBB63A-C57C-4227-B067-1F8C6D8D5E16}" srcId="{95B583F5-F33A-4272-BDEF-B146850D7613}" destId="{523B27CF-9622-450F-AA5C-1BB7A8DA16A1}" srcOrd="1" destOrd="0" parTransId="{E8F316DF-1B41-492F-92FB-95AEF3E3F4A9}" sibTransId="{945251A7-34F4-45B8-AF21-C803A0241A04}"/>
    <dgm:cxn modelId="{BBEDD597-BD3F-4CE8-A4B2-2FBB47881E4A}" type="presOf" srcId="{B319CCB9-E707-4578-8876-C0196474844A}" destId="{56962158-C3E6-4AD3-A972-9EDC32D937BD}" srcOrd="0" destOrd="0" presId="urn:microsoft.com/office/officeart/2005/8/layout/matrix1"/>
    <dgm:cxn modelId="{4F95ADF8-9A4B-4113-8D30-0DBBCCED7A91}" type="presOf" srcId="{23086AFB-3B14-4231-96DB-2F5FE0DAA3D7}" destId="{377F78F3-6CD0-4557-ABE7-A4E5D4259B5C}" srcOrd="0" destOrd="0" presId="urn:microsoft.com/office/officeart/2005/8/layout/matrix1"/>
    <dgm:cxn modelId="{49367C5F-A795-41E2-97EF-159F20CC0A8A}" srcId="{95B583F5-F33A-4272-BDEF-B146850D7613}" destId="{B9E8ABAB-953D-439E-94B9-71320C4BCB59}" srcOrd="4" destOrd="0" parTransId="{58F81969-1997-4034-8595-C683F83FAACD}" sibTransId="{F63C9167-A076-474A-93DA-055967EFAB34}"/>
    <dgm:cxn modelId="{478D216D-009C-49D9-8258-8DEA46E4C6F2}" type="presOf" srcId="{68EC4264-95CF-48CF-9CF9-48AC0E2FE4B9}" destId="{CAEC2A54-A5AE-4665-81B6-8A9D86B511C3}" srcOrd="1" destOrd="0" presId="urn:microsoft.com/office/officeart/2005/8/layout/matrix1"/>
    <dgm:cxn modelId="{D87BAEE7-AB32-4384-A649-109E409F5874}" type="presParOf" srcId="{56962158-C3E6-4AD3-A972-9EDC32D937BD}" destId="{4EE52FC3-AB16-4397-8D1D-59DE0D821CA9}" srcOrd="0" destOrd="0" presId="urn:microsoft.com/office/officeart/2005/8/layout/matrix1"/>
    <dgm:cxn modelId="{A6885B79-BD8E-4F03-ACCA-68124E63A7DC}" type="presParOf" srcId="{4EE52FC3-AB16-4397-8D1D-59DE0D821CA9}" destId="{B42DCE4D-05FC-46F0-9E5D-141B4DC453AE}" srcOrd="0" destOrd="0" presId="urn:microsoft.com/office/officeart/2005/8/layout/matrix1"/>
    <dgm:cxn modelId="{0E8BAEA3-1208-4ECC-8233-EAA2DFD4E35F}" type="presParOf" srcId="{4EE52FC3-AB16-4397-8D1D-59DE0D821CA9}" destId="{11ECBF59-F5E3-4ACF-AB50-B9A624929EE2}" srcOrd="1" destOrd="0" presId="urn:microsoft.com/office/officeart/2005/8/layout/matrix1"/>
    <dgm:cxn modelId="{8802BFD8-8E10-4CFB-B617-25C96D280746}" type="presParOf" srcId="{4EE52FC3-AB16-4397-8D1D-59DE0D821CA9}" destId="{A2171ED3-4DE1-4F81-9B97-76CC83D1B43B}" srcOrd="2" destOrd="0" presId="urn:microsoft.com/office/officeart/2005/8/layout/matrix1"/>
    <dgm:cxn modelId="{A1F50065-FB6B-435F-99B7-05403741D5BE}" type="presParOf" srcId="{4EE52FC3-AB16-4397-8D1D-59DE0D821CA9}" destId="{5A0311EB-45FA-45DB-874C-E9FDD48656A8}" srcOrd="3" destOrd="0" presId="urn:microsoft.com/office/officeart/2005/8/layout/matrix1"/>
    <dgm:cxn modelId="{D4A294D4-939F-4B9E-9FE9-0C65E39EAF0E}" type="presParOf" srcId="{4EE52FC3-AB16-4397-8D1D-59DE0D821CA9}" destId="{FB4A27D4-9143-4FFE-B7D7-D769425543EF}" srcOrd="4" destOrd="0" presId="urn:microsoft.com/office/officeart/2005/8/layout/matrix1"/>
    <dgm:cxn modelId="{4A7D4828-E2FC-4842-9A21-9F36A1E04C4C}" type="presParOf" srcId="{4EE52FC3-AB16-4397-8D1D-59DE0D821CA9}" destId="{CAEC2A54-A5AE-4665-81B6-8A9D86B511C3}" srcOrd="5" destOrd="0" presId="urn:microsoft.com/office/officeart/2005/8/layout/matrix1"/>
    <dgm:cxn modelId="{1DBDE29F-7D1E-4C04-AB29-B310F4E1992B}" type="presParOf" srcId="{4EE52FC3-AB16-4397-8D1D-59DE0D821CA9}" destId="{377F78F3-6CD0-4557-ABE7-A4E5D4259B5C}" srcOrd="6" destOrd="0" presId="urn:microsoft.com/office/officeart/2005/8/layout/matrix1"/>
    <dgm:cxn modelId="{0F2B271F-B11E-47C6-8054-E0626803B758}" type="presParOf" srcId="{4EE52FC3-AB16-4397-8D1D-59DE0D821CA9}" destId="{D17D390C-C8AA-4EAD-8358-E0854BA36F44}" srcOrd="7" destOrd="0" presId="urn:microsoft.com/office/officeart/2005/8/layout/matrix1"/>
    <dgm:cxn modelId="{FDE493B2-1524-4DD5-9EFD-C300C81EF84D}" type="presParOf" srcId="{56962158-C3E6-4AD3-A972-9EDC32D937BD}" destId="{2267F914-301D-4DD4-A846-15BF98FCD79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DCE4D-05FC-46F0-9E5D-141B4DC453AE}">
      <dsp:nvSpPr>
        <dsp:cNvPr id="0" name=""/>
        <dsp:cNvSpPr/>
      </dsp:nvSpPr>
      <dsp:spPr>
        <a:xfrm rot="16200000">
          <a:off x="928216" y="-928216"/>
          <a:ext cx="2032000" cy="388843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услугами дошкольного образования детей в возрасте от 3 до 7 лет – 100% </a:t>
          </a:r>
          <a:endParaRPr lang="ru-RU" sz="19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1"/>
        <a:ext cx="3888432" cy="1524000"/>
      </dsp:txXfrm>
    </dsp:sp>
    <dsp:sp modelId="{A2171ED3-4DE1-4F81-9B97-76CC83D1B43B}">
      <dsp:nvSpPr>
        <dsp:cNvPr id="0" name=""/>
        <dsp:cNvSpPr/>
      </dsp:nvSpPr>
      <dsp:spPr>
        <a:xfrm>
          <a:off x="3888432" y="0"/>
          <a:ext cx="3888432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услугами ДО детей с ограниченными возможностями здоровья, инвалидностью – </a:t>
          </a: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186 воспитанников</a:t>
          </a:r>
          <a:endParaRPr lang="ru-RU" sz="19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32" y="0"/>
        <a:ext cx="3888432" cy="1524000"/>
      </dsp:txXfrm>
    </dsp:sp>
    <dsp:sp modelId="{FB4A27D4-9143-4FFE-B7D7-D769425543EF}">
      <dsp:nvSpPr>
        <dsp:cNvPr id="0" name=""/>
        <dsp:cNvSpPr/>
      </dsp:nvSpPr>
      <dsp:spPr>
        <a:xfrm rot="10800000">
          <a:off x="0" y="2032000"/>
          <a:ext cx="3888432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услугами дошкольного образования детей в возрасте от 1,5 до 3 лет – </a:t>
          </a: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215 </a:t>
          </a: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 (11,8%)</a:t>
          </a:r>
          <a:endParaRPr lang="ru-RU" sz="19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539999"/>
        <a:ext cx="3888432" cy="1524000"/>
      </dsp:txXfrm>
    </dsp:sp>
    <dsp:sp modelId="{377F78F3-6CD0-4557-ABE7-A4E5D4259B5C}">
      <dsp:nvSpPr>
        <dsp:cNvPr id="0" name=""/>
        <dsp:cNvSpPr/>
      </dsp:nvSpPr>
      <dsp:spPr>
        <a:xfrm rot="5400000">
          <a:off x="4816648" y="1103783"/>
          <a:ext cx="2032000" cy="388843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условиях полного дня пребывания в детских садах – 2418 детей (63,7%)</a:t>
          </a:r>
          <a:endParaRPr lang="ru-RU" sz="19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88432" y="2539999"/>
        <a:ext cx="3888432" cy="1524000"/>
      </dsp:txXfrm>
    </dsp:sp>
    <dsp:sp modelId="{2267F914-301D-4DD4-A846-15BF98FCD790}">
      <dsp:nvSpPr>
        <dsp:cNvPr id="0" name=""/>
        <dsp:cNvSpPr/>
      </dsp:nvSpPr>
      <dsp:spPr>
        <a:xfrm>
          <a:off x="1120268" y="1440159"/>
          <a:ext cx="4850826" cy="118368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Охват услугами дошкольного образования, с учетом вариативных форм – </a:t>
          </a: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3185 </a:t>
          </a: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человека (</a:t>
          </a:r>
          <a:r>
            <a:rPr lang="ru-RU" sz="19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80,7%)</a:t>
          </a:r>
          <a:endParaRPr lang="ru-RU" sz="19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8050" y="1497941"/>
        <a:ext cx="4735262" cy="1068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0FA9-FC05-4299-A3C3-ED7B132E631F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1ABD-5685-47B3-A5F0-432CDE59E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0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D41B4-E980-40A8-B7E0-6D6DEF982624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21C9-8F80-4AC9-8AE4-FF9AB3DE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705B-F7E9-408F-9450-5BD7146E9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9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D115-C51F-4E5D-BEC5-19EBDF776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9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B72A-1747-45F7-B1CD-47443D167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7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A371-25B5-4EDC-8FD4-77B9D8439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4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A2FA-02F2-4A29-84F7-CA60860E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9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1A13-987A-4889-9B63-927316147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6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ABDC-55C0-4A2A-A264-7B6593696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4516-EF7B-4B87-A41B-238B9CE6E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0267-9EE7-46CC-8CDF-12A33DF5D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BAE3-188B-4188-BE25-EBFA6A6E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751B-836F-40C4-AE63-52DE87B71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5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10411E-9A51-4C90-A922-88F07408B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2285"/>
            <a:ext cx="91963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7072362" cy="3168352"/>
          </a:xfrm>
        </p:spPr>
        <p:txBody>
          <a:bodyPr/>
          <a:lstStyle/>
          <a:p>
            <a:pPr marL="342900" indent="-342900" eaLnBrk="1" hangingPunct="1"/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результаты деятельности и приоритетные направления развития системы образования</a:t>
            </a:r>
            <a:b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города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Лангепаса</a:t>
            </a:r>
            <a:endParaRPr lang="ru-RU" altLang="ru-RU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971601" y="-62285"/>
            <a:ext cx="8172400" cy="77664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54" name="Picture 15" descr="langep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3928" y="4869160"/>
            <a:ext cx="5212349" cy="13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 eaLnBrk="1" hangingPunct="1"/>
            <a:r>
              <a:rPr lang="ru-RU" altLang="ru-RU" sz="1600" b="1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Докладчик:</a:t>
            </a:r>
          </a:p>
          <a:p>
            <a:pPr marL="342900" indent="-342900" algn="r" eaLnBrk="1" hangingPunct="1"/>
            <a:r>
              <a:rPr lang="ru-RU" altLang="ru-RU" sz="16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Милкин Алексей Владимирович, директор департамента образования</a:t>
            </a:r>
          </a:p>
          <a:p>
            <a:pPr algn="r" eaLnBrk="1" hangingPunct="1"/>
            <a:r>
              <a:rPr lang="ru-RU" altLang="ru-RU" sz="16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молодежной политики </a:t>
            </a:r>
          </a:p>
          <a:p>
            <a:pPr algn="r" eaLnBrk="1" hangingPunct="1"/>
            <a:r>
              <a:rPr lang="ru-RU" altLang="ru-RU" sz="16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411839" y="6309320"/>
            <a:ext cx="2232248" cy="3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ru-RU" altLang="ru-RU" sz="12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27 августа 201</a:t>
            </a:r>
            <a:r>
              <a:rPr lang="ru-RU" altLang="ru-RU" sz="1200" dirty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r>
              <a:rPr lang="ru-RU" altLang="ru-RU" sz="12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12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620688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</a:rPr>
              <a:t>ДОПОЛНИТЕЛЬНОЕ ОБРАЗОВАНИЕ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1268760"/>
            <a:ext cx="8667661" cy="64698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детей дополнительным образованием в учреждениях всех типов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79% в 2009 году (от общего количества детей от 5 до 18 лет) до 90,4% в 2018 году.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988840"/>
            <a:ext cx="8659948" cy="91940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обучающихся в объединениях дополнительного образования (с учетом одновременной занятости обучающихся в двух и более объединениях) составляет – 12 159 человек.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05" y="2996952"/>
            <a:ext cx="8671876" cy="91940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и призерами конкурсов, соревнований, фестивалей различного уровня стали 1350 воспитанников учреждений дополнительного образования (50% от принявших участие).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005064"/>
            <a:ext cx="8659948" cy="173664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учреждениях дополнительного образования ЛГ МАОУ ДО «Детская школа искусств», ЛГ МАОУ ДО «ЦСВППДМ»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231 объединение, предоставляются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5 направлениям: техническое, туристско-краеведческое, социально-педагогическое, физкультурно-спортивное, художественно-эстетическое, реализуются предпрофессиональные общеобразовательные программы в области музыкального и художественного искусства.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305" y="5821967"/>
            <a:ext cx="8671876" cy="91940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2018 года многопрофильное отделение «Радуга» ЛГ МАОУ ДО «Детская школа искусств» включилось в реализацию инновационного образовательного проекта «Детский клуб «Фабрика миров». Охват составил – 48 первоклассников.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914" y="736928"/>
            <a:ext cx="83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Кадровый состав работников учреждений дополнительного образования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3057911"/>
              </p:ext>
            </p:extLst>
          </p:nvPr>
        </p:nvGraphicFramePr>
        <p:xfrm>
          <a:off x="108013" y="1583157"/>
          <a:ext cx="4536504" cy="319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04600662"/>
              </p:ext>
            </p:extLst>
          </p:nvPr>
        </p:nvGraphicFramePr>
        <p:xfrm>
          <a:off x="3347864" y="2564904"/>
          <a:ext cx="550397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91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64768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341" y="796402"/>
            <a:ext cx="879270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Дошкольное образование</a:t>
            </a:r>
          </a:p>
          <a:p>
            <a:pPr algn="just"/>
            <a:r>
              <a:rPr lang="ru-RU" dirty="0"/>
              <a:t>Создать условия для обеспечения равного доступа к 2021 году для всех детей в возрасте от 2 месяцев до 3 лет к качественным услугам дошкольного образования, отвечающим интересам и возможностям ребенка, а также запросам семьи.</a:t>
            </a:r>
            <a:endParaRPr lang="ru-RU" b="1" dirty="0">
              <a:solidFill>
                <a:srgbClr val="0070C0"/>
              </a:solidFill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686" y="2204864"/>
            <a:ext cx="872114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Общее образование</a:t>
            </a:r>
          </a:p>
          <a:p>
            <a:pPr algn="just"/>
            <a:r>
              <a:rPr lang="ru-RU" dirty="0"/>
              <a:t>Подготовиться к введению федеральных государственных образовательных стандартов среднего общего образования.</a:t>
            </a:r>
          </a:p>
          <a:p>
            <a:pPr algn="just"/>
            <a:r>
              <a:rPr lang="ru-RU" dirty="0"/>
              <a:t>Продолжить работу по обеспечению высокого качества, прозрачности, честности процедур проведения государственной итоговой аттестации по программам основного общего и среднего общего образования. </a:t>
            </a:r>
          </a:p>
          <a:p>
            <a:pPr algn="just"/>
            <a:r>
              <a:rPr lang="ru-RU" dirty="0"/>
              <a:t>Реализовывать комплекс мер по ранней профессиональной ориентации, самоориентации обучающихся и воспитанников.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341" y="4725144"/>
            <a:ext cx="874255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Дополнительное образование и воспитательная работа</a:t>
            </a:r>
          </a:p>
          <a:p>
            <a:pPr algn="just"/>
            <a:r>
              <a:rPr lang="ru-RU" dirty="0"/>
              <a:t>Апробировать систему </a:t>
            </a:r>
            <a:r>
              <a:rPr lang="ru-RU" dirty="0" err="1"/>
              <a:t>персоницированного</a:t>
            </a:r>
            <a:r>
              <a:rPr lang="ru-RU" dirty="0"/>
              <a:t> финансирования дополнительного образования детей «Сертификат дополнительного образования детей» на базе </a:t>
            </a:r>
            <a:r>
              <a:rPr lang="ru-RU" dirty="0" smtClean="0"/>
              <a:t>учреждений </a:t>
            </a:r>
            <a:r>
              <a:rPr lang="ru-RU" dirty="0" smtClean="0"/>
              <a:t>культуры и спорта;</a:t>
            </a:r>
            <a:endParaRPr lang="ru-RU" dirty="0"/>
          </a:p>
          <a:p>
            <a:r>
              <a:rPr lang="ru-RU" dirty="0"/>
              <a:t>Увеличить количество детей, занимающихся по дополнительным образовательным программам технической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8064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64768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765" y="3237244"/>
            <a:ext cx="867889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Работа с кадрами</a:t>
            </a:r>
            <a:endParaRPr lang="ru-RU" b="1" dirty="0">
              <a:solidFill>
                <a:srgbClr val="002060"/>
              </a:solidFill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dirty="0"/>
              <a:t>Совершенствовать кадровый потенциал системы образования города. Продолжить работу по аттестации педагогических работников.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42883"/>
            <a:ext cx="88053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Защита детей</a:t>
            </a:r>
          </a:p>
          <a:p>
            <a:pPr algn="just">
              <a:spcAft>
                <a:spcPts val="0"/>
              </a:spcAft>
            </a:pPr>
            <a:r>
              <a:rPr lang="ru-RU" dirty="0"/>
              <a:t>Сохранить охват детей и подростков в период оздоровительной кампании различными формами отдыха (100</a:t>
            </a:r>
            <a:r>
              <a:rPr lang="ru-RU" dirty="0" smtClean="0"/>
              <a:t>%).</a:t>
            </a:r>
          </a:p>
          <a:p>
            <a:pPr algn="just">
              <a:spcAft>
                <a:spcPts val="0"/>
              </a:spcAft>
            </a:pPr>
            <a:r>
              <a:rPr lang="ru-RU" dirty="0"/>
              <a:t>Продолжить работу по созданию условий для развития системы непрерывного инклюзивного образования лиц с ОВЗ и инвалидностью (дополнительное образование).</a:t>
            </a:r>
          </a:p>
          <a:p>
            <a:pPr algn="just"/>
            <a:r>
              <a:rPr lang="ru-RU" dirty="0" smtClean="0"/>
              <a:t>Соблюдение </a:t>
            </a:r>
            <a:r>
              <a:rPr lang="ru-RU" dirty="0"/>
              <a:t>условий для сохранения и укрепления здоровья детей и подростков, формирования здорового образа жизни.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0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588"/>
            <a:ext cx="91963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715404" cy="2093906"/>
          </a:xfrm>
        </p:spPr>
        <p:txBody>
          <a:bodyPr/>
          <a:lstStyle/>
          <a:p>
            <a:pPr marL="342900" indent="-342900" eaLnBrk="1" hangingPunct="1"/>
            <a:r>
              <a:rPr lang="ru-RU" alt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Благодарю вас </a:t>
            </a:r>
            <a:br>
              <a:rPr lang="ru-RU" alt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 внимание!</a:t>
            </a:r>
            <a:endParaRPr lang="ru-RU" altLang="ru-RU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16013" y="0"/>
            <a:ext cx="8027987" cy="71435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54" name="Picture 15" descr="langep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" descr="http://lanedu.ru/images/KVN_2018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3" y="1104477"/>
            <a:ext cx="19891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Встреча с клоуном - всегда праздн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51" y="1104477"/>
            <a:ext cx="1947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01" y="1104477"/>
            <a:ext cx="2211387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GLADIATOR\adm\Образование\Август 2019\Типография\Сборник\FJ5A89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95" y="2636912"/>
            <a:ext cx="608558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4" y="1124896"/>
            <a:ext cx="2052000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858361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ДОШКОЛЬНОЕ ОБРАЗОВАНИЕ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6517332"/>
              </p:ext>
            </p:extLst>
          </p:nvPr>
        </p:nvGraphicFramePr>
        <p:xfrm>
          <a:off x="755576" y="1556792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858361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ДОШКОЛЬНОЕ ОБРАЗОВАНИЕ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88076222"/>
              </p:ext>
            </p:extLst>
          </p:nvPr>
        </p:nvGraphicFramePr>
        <p:xfrm>
          <a:off x="357158" y="1714488"/>
          <a:ext cx="8429684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000" y="925269"/>
            <a:ext cx="83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Кадровый состав работников дошкольных учреждений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3122237"/>
              </p:ext>
            </p:extLst>
          </p:nvPr>
        </p:nvGraphicFramePr>
        <p:xfrm>
          <a:off x="143053" y="1406390"/>
          <a:ext cx="4536504" cy="319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44990427"/>
              </p:ext>
            </p:extLst>
          </p:nvPr>
        </p:nvGraphicFramePr>
        <p:xfrm>
          <a:off x="3347864" y="2564904"/>
          <a:ext cx="550397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6" y="694436"/>
            <a:ext cx="83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</a:t>
            </a:r>
            <a:r>
              <a:rPr lang="ru-RU" sz="2400" b="1" dirty="0"/>
              <a:t>конкурсов профессионального мастерства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824" y="1386934"/>
            <a:ext cx="834383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/>
              <a:t>Окружной конкурс «Педагог года – 2019»</a:t>
            </a:r>
            <a:r>
              <a:rPr lang="ru-RU" sz="1700" dirty="0"/>
              <a:t> в номинации «Руководитель года образовательной организации - 2019» Ханты-Мансийского автономного округа-Югры призером 3 степени стала: Сергиенко Наталья Александровна, заведующий  ЛГ МАДОУ «ДСОВ №6 «Росинка»; в номинации «Педагог-психолог года – 2019» Ханты-Мансийского автономного округа-Югры призером 2 степени стала: </a:t>
            </a:r>
            <a:r>
              <a:rPr lang="ru-RU" sz="1700" dirty="0" err="1"/>
              <a:t>Сквозникова</a:t>
            </a:r>
            <a:r>
              <a:rPr lang="ru-RU" sz="1700" dirty="0"/>
              <a:t> Мария Леонидовна, педагог-психолог  ЛГ МАДОУ «ДСОВ №5 «Дюймовочка».</a:t>
            </a:r>
          </a:p>
          <a:p>
            <a:pPr algn="just"/>
            <a:r>
              <a:rPr lang="ru-RU" sz="1700" dirty="0"/>
              <a:t>Специальный диплом «За разработку и реализацию творческого экологического проекта «календарь знаменательных дат – экологические странички» </a:t>
            </a:r>
            <a:r>
              <a:rPr lang="ru-RU" sz="1700" b="1" dirty="0"/>
              <a:t>окружного конкурса «Эколог Югры – 2018»</a:t>
            </a:r>
            <a:r>
              <a:rPr lang="ru-RU" sz="1700" dirty="0"/>
              <a:t> получила  Захарова Наталья Викторовна, учитель-логопед ЛГ МАДОУ «ДСКВ №7 «Филиппок».</a:t>
            </a:r>
          </a:p>
          <a:p>
            <a:pPr algn="just"/>
            <a:r>
              <a:rPr lang="ru-RU" sz="1700" dirty="0"/>
              <a:t>В конкурсе </a:t>
            </a:r>
            <a:r>
              <a:rPr lang="ru-RU" sz="1700" b="1" dirty="0"/>
              <a:t>социальных и культурных проектов «Стратегия успеха» </a:t>
            </a:r>
            <a:r>
              <a:rPr lang="ru-RU" sz="1700" dirty="0"/>
              <a:t>признаны победителями в разных номинациях проекты:	«Лето в городе ЛУКОЙЛа» в номинации «Спорт» ЛГ МАДОУ «Детский сад комбинированного вида №7 «Филиппок»; «Защитники природы» в номинации «Экология», ЛГ МАДОУ «Детский сад комбинированного вида №10 «Белочка».</a:t>
            </a:r>
          </a:p>
          <a:p>
            <a:pPr algn="just"/>
            <a:r>
              <a:rPr lang="ru-RU" sz="1700" dirty="0"/>
              <a:t>Победителями </a:t>
            </a:r>
            <a:r>
              <a:rPr lang="ru-RU" sz="1700" b="1" dirty="0"/>
              <a:t>городского конкурса проектов «Педагогический СТАРТ АП» </a:t>
            </a:r>
            <a:r>
              <a:rPr lang="ru-RU" sz="1700" dirty="0"/>
              <a:t>признаны: Попова Светлана Александровна, Рыльских Елена Александровна, воспитатели ЛГ МАДОУ «ДСОВ №6 «Росинка»; 	Романова Ольга Геннадьевна, </a:t>
            </a:r>
            <a:r>
              <a:rPr lang="ru-RU" sz="1700" dirty="0" err="1"/>
              <a:t>Игольницына</a:t>
            </a:r>
            <a:r>
              <a:rPr lang="ru-RU" sz="1700" dirty="0"/>
              <a:t> Евдокия Леонидовна, воспитатели ЛГ МАДОУ «ДСОВ №2 «Брусничка».</a:t>
            </a:r>
          </a:p>
        </p:txBody>
      </p:sp>
    </p:spTree>
    <p:extLst>
      <p:ext uri="{BB962C8B-B14F-4D97-AF65-F5344CB8AC3E}">
        <p14:creationId xmlns:p14="http://schemas.microsoft.com/office/powerpoint/2010/main" val="23116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3667" y="642918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ОБЩЕЕ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ОБРАЗОВАНИЕ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23" y="1166138"/>
            <a:ext cx="8548817" cy="64698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 ФГОС: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1-8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классы – 100%,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для детей с ОВЗ, детей с УО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100%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383" y="1902301"/>
            <a:ext cx="8548238" cy="91940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общеобразовательных учреждениях в 2018-2019 учебном году обучается 143 ребенка с ограниченными возможностями здоровья и 76 детей с инвалидностью. Обучение организовано инклюзивно, в специализированных классах, индивидуально и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дому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404" y="2926030"/>
            <a:ext cx="8564635" cy="64698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Профильное обучение по индивидуальным учебным планам, формируемым в соответствии с запросами обучающихся и родителей – 100% обучающихся 10-11 классов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843" y="3718118"/>
            <a:ext cx="8564637" cy="64698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 выпускников 11-х классов получили аттестаты среднего общего образования, из них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выпускников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медаль «За особые успехи в учении»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509120"/>
            <a:ext cx="8589210" cy="37457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Обеспечены всеми видами благоустройства – 100% общеобразовательных учреждений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648" y="5013176"/>
            <a:ext cx="8596272" cy="37457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Подключены к широкополосному Интернету – 100% общеобразовательных учреждений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464" y="5553779"/>
            <a:ext cx="8596272" cy="64698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обучающихся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обеспечены федеральным комплектом учебников, получают горячее питание (завтрак)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914" y="736928"/>
            <a:ext cx="83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Кадровый состав работников общеобразовательных учреждений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74803805"/>
              </p:ext>
            </p:extLst>
          </p:nvPr>
        </p:nvGraphicFramePr>
        <p:xfrm>
          <a:off x="108013" y="1583157"/>
          <a:ext cx="4536504" cy="319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83299507"/>
              </p:ext>
            </p:extLst>
          </p:nvPr>
        </p:nvGraphicFramePr>
        <p:xfrm>
          <a:off x="3347864" y="2564904"/>
          <a:ext cx="550397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96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6" y="694436"/>
            <a:ext cx="83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</a:t>
            </a:r>
            <a:r>
              <a:rPr lang="ru-RU" sz="2400" b="1" dirty="0"/>
              <a:t>конкурсов профессионального мастерства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824" y="1386934"/>
            <a:ext cx="8343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конкурсе </a:t>
            </a:r>
            <a:r>
              <a:rPr lang="ru-RU" sz="2000" b="1" dirty="0"/>
              <a:t>социальных и культурных проектов «Стратегия успеха» </a:t>
            </a:r>
            <a:r>
              <a:rPr lang="ru-RU" sz="2000" dirty="0"/>
              <a:t>в номинации «Молодежные инициативы» признан победителем </a:t>
            </a:r>
            <a:r>
              <a:rPr lang="ru-RU" sz="2000" dirty="0" smtClean="0"/>
              <a:t>проект</a:t>
            </a:r>
            <a:r>
              <a:rPr lang="ru-RU" sz="2000" dirty="0"/>
              <a:t>:</a:t>
            </a:r>
            <a:r>
              <a:rPr lang="ru-RU" sz="2000" dirty="0" smtClean="0"/>
              <a:t> «</a:t>
            </a:r>
            <a:r>
              <a:rPr lang="ru-RU" sz="2000" dirty="0"/>
              <a:t>Я б в спасатели пошёл...», ЛГ МАОУ «Гимназия №6</a:t>
            </a:r>
            <a:r>
              <a:rPr lang="ru-RU" sz="2000" dirty="0" smtClean="0"/>
              <a:t>».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Победителями </a:t>
            </a:r>
            <a:r>
              <a:rPr lang="ru-RU" sz="2000" b="1" dirty="0"/>
              <a:t>городского конкурса проектов «Педагогический СТАРТ АП»</a:t>
            </a:r>
            <a:r>
              <a:rPr lang="ru-RU" sz="2000" dirty="0"/>
              <a:t> признаны: Устюжанина Ирина Васильевна, учитель истории и обществознания, </a:t>
            </a:r>
            <a:r>
              <a:rPr lang="ru-RU" sz="2000" dirty="0" err="1"/>
              <a:t>Пянзина</a:t>
            </a:r>
            <a:r>
              <a:rPr lang="ru-RU" sz="2000" dirty="0"/>
              <a:t> Вероника Николаевна, заместитель директора по учебно-воспитательной работе ЛГ МАОУ «Гимназия №6».</a:t>
            </a:r>
          </a:p>
        </p:txBody>
      </p:sp>
      <p:pic>
        <p:nvPicPr>
          <p:cNvPr id="2050" name="Picture 2" descr="ÐÑÐ¾ÑÐ¾Ð¹ Ð´ÐµÐ½Ñ Ð®Ð½Ð¸Ð¾ÑÑÐºÐ¾Ð¹ ÐÐ¾Ð´ÐµÐ»Ð¸ ÐÐÐ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9" y="4293096"/>
            <a:ext cx="2380798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3.userapi.com/c852024/v852024745/c0fa5/bB--P0MZh3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1" y="4274919"/>
            <a:ext cx="237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6.userapi.com/c845522/v845522481/1a311b/3xL_22G-7s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12168"/>
            <a:ext cx="237972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11001</TotalTime>
  <Words>1025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Основные результаты деятельности и приоритетные направления развития системы образования города Лангепаса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вас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организации детской оздоровительной кампании 2014 года, основных направлениях организации отдыха, оздоровления, занятости детей в 2015 году</dc:title>
  <dc:creator>User</dc:creator>
  <cp:lastModifiedBy>Концова В.В.</cp:lastModifiedBy>
  <cp:revision>279</cp:revision>
  <cp:lastPrinted>2016-04-20T13:31:24Z</cp:lastPrinted>
  <dcterms:created xsi:type="dcterms:W3CDTF">2014-12-10T11:06:55Z</dcterms:created>
  <dcterms:modified xsi:type="dcterms:W3CDTF">2019-08-21T10:43:48Z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TC010690071049</vt:lpwstr>
  </property>
</Properties>
</file>