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000000"/>
    <a:srgbClr val="33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9523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Arial Black" panose="020B0A04020102020204" pitchFamily="34" charset="0"/>
              </a:rPr>
              <a:t>Решение </a:t>
            </a:r>
            <a:r>
              <a:rPr lang="ru-RU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задания 15 </a:t>
            </a:r>
            <a:br>
              <a:rPr lang="ru-RU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(2 часть) ЕГЭ по математике</a:t>
            </a:r>
            <a:endParaRPr lang="ru-RU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4824536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Журкова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Н.Р.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Панкова Р.М.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ЛГ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МАОУ «Гимназия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№6»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неравенства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73" y="908720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4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неравенства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92696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6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неравенства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4" y="836711"/>
            <a:ext cx="6086475" cy="9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8063" y="1015777"/>
            <a:ext cx="1945120" cy="45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7.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0" y="1607071"/>
            <a:ext cx="8920826" cy="8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" y="2492896"/>
            <a:ext cx="5895975" cy="13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66" y="2492896"/>
            <a:ext cx="3171825" cy="128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" y="3645024"/>
            <a:ext cx="2933700" cy="12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29" y="3780625"/>
            <a:ext cx="2867025" cy="11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54" y="3780625"/>
            <a:ext cx="3143250" cy="10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8" y="4946075"/>
            <a:ext cx="2867025" cy="11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71" y="5149016"/>
            <a:ext cx="3448050" cy="9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5" y="630932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1" y="5052574"/>
            <a:ext cx="2476500" cy="8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рационализации (МЗМ)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15250" cy="50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32689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Логарифмические неравенства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56405"/>
              </p:ext>
            </p:extLst>
          </p:nvPr>
        </p:nvGraphicFramePr>
        <p:xfrm>
          <a:off x="6372200" y="3140968"/>
          <a:ext cx="1415109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Формула" r:id="rId3" imgW="520474" imgH="660113" progId="Equation.3">
                  <p:embed/>
                </p:oleObj>
              </mc:Choice>
              <mc:Fallback>
                <p:oleObj name="Формула" r:id="rId3" imgW="520474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140968"/>
                        <a:ext cx="1415109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28033"/>
              </p:ext>
            </p:extLst>
          </p:nvPr>
        </p:nvGraphicFramePr>
        <p:xfrm>
          <a:off x="899592" y="2780929"/>
          <a:ext cx="2088232" cy="29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Формула" r:id="rId5" imgW="800100" imgH="1117600" progId="Equation.3">
                  <p:embed/>
                </p:oleObj>
              </mc:Choice>
              <mc:Fallback>
                <p:oleObj name="Формула" r:id="rId5" imgW="800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80929"/>
                        <a:ext cx="2088232" cy="29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97603"/>
              </p:ext>
            </p:extLst>
          </p:nvPr>
        </p:nvGraphicFramePr>
        <p:xfrm>
          <a:off x="4664051" y="598176"/>
          <a:ext cx="3508350" cy="120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Формула" r:id="rId7" imgW="1117600" imgH="419100" progId="Equation.3">
                  <p:embed/>
                </p:oleObj>
              </mc:Choice>
              <mc:Fallback>
                <p:oleObj name="Формула" r:id="rId7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51" y="598176"/>
                        <a:ext cx="3508350" cy="1207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2761" y="1971675"/>
            <a:ext cx="4166629" cy="523220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/>
              <a:t>Ограничения (ОДЗ):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68287" y="1028700"/>
            <a:ext cx="419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/>
              <a:t>Решим неравенство: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20728"/>
              </p:ext>
            </p:extLst>
          </p:nvPr>
        </p:nvGraphicFramePr>
        <p:xfrm>
          <a:off x="3841344" y="2708920"/>
          <a:ext cx="1645412" cy="329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9" imgW="622300" imgH="1244600" progId="Equation.3">
                  <p:embed/>
                </p:oleObj>
              </mc:Choice>
              <mc:Fallback>
                <p:oleObj name="Формула" r:id="rId9" imgW="6223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344" y="2708920"/>
                        <a:ext cx="1645412" cy="3298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5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Логарифмические неравенства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68517"/>
              </p:ext>
            </p:extLst>
          </p:nvPr>
        </p:nvGraphicFramePr>
        <p:xfrm>
          <a:off x="1547665" y="644110"/>
          <a:ext cx="3404322" cy="117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3" imgW="1117600" imgH="419100" progId="Equation.3">
                  <p:embed/>
                </p:oleObj>
              </mc:Choice>
              <mc:Fallback>
                <p:oleObj name="Формула" r:id="rId3" imgW="1117600" imgH="4191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644110"/>
                        <a:ext cx="3404322" cy="1170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64543"/>
              </p:ext>
            </p:extLst>
          </p:nvPr>
        </p:nvGraphicFramePr>
        <p:xfrm>
          <a:off x="1619672" y="1916832"/>
          <a:ext cx="6498456" cy="115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Формула" r:id="rId5" imgW="2159000" imgH="419100" progId="Equation.3">
                  <p:embed/>
                </p:oleObj>
              </mc:Choice>
              <mc:Fallback>
                <p:oleObj name="Формула" r:id="rId5" imgW="2159000" imgH="4191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16832"/>
                        <a:ext cx="6498456" cy="1156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11686"/>
              </p:ext>
            </p:extLst>
          </p:nvPr>
        </p:nvGraphicFramePr>
        <p:xfrm>
          <a:off x="1547664" y="3140968"/>
          <a:ext cx="5954076" cy="121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Формула" r:id="rId7" imgW="2171700" imgH="482600" progId="Equation.3">
                  <p:embed/>
                </p:oleObj>
              </mc:Choice>
              <mc:Fallback>
                <p:oleObj name="Формула" r:id="rId7" imgW="2171700" imgH="482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40968"/>
                        <a:ext cx="5954076" cy="1212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24111"/>
              </p:ext>
            </p:extLst>
          </p:nvPr>
        </p:nvGraphicFramePr>
        <p:xfrm>
          <a:off x="1691680" y="4293096"/>
          <a:ext cx="5476549" cy="122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Формула" r:id="rId9" imgW="1981200" imgH="482600" progId="Equation.3">
                  <p:embed/>
                </p:oleObj>
              </mc:Choice>
              <mc:Fallback>
                <p:oleObj name="Формула" r:id="rId9" imgW="1981200" imgH="482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3096"/>
                        <a:ext cx="5476549" cy="122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73852"/>
              </p:ext>
            </p:extLst>
          </p:nvPr>
        </p:nvGraphicFramePr>
        <p:xfrm>
          <a:off x="1835697" y="5373216"/>
          <a:ext cx="4536504" cy="119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Формула" r:id="rId11" imgW="1676400" imgH="482600" progId="Equation.3">
                  <p:embed/>
                </p:oleObj>
              </mc:Choice>
              <mc:Fallback>
                <p:oleObj name="Формула" r:id="rId11" imgW="1676400" imgH="482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7" y="5373216"/>
                        <a:ext cx="4536504" cy="1197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18068"/>
              </p:ext>
            </p:extLst>
          </p:nvPr>
        </p:nvGraphicFramePr>
        <p:xfrm>
          <a:off x="568169" y="789881"/>
          <a:ext cx="4303381" cy="32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3" imgW="1752600" imgH="1422400" progId="Equation.3">
                  <p:embed/>
                </p:oleObj>
              </mc:Choice>
              <mc:Fallback>
                <p:oleObj name="Формула" r:id="rId3" imgW="1752600" imgH="14224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9" y="789881"/>
                        <a:ext cx="4303381" cy="32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5107"/>
              </p:ext>
            </p:extLst>
          </p:nvPr>
        </p:nvGraphicFramePr>
        <p:xfrm>
          <a:off x="4932040" y="908720"/>
          <a:ext cx="3388990" cy="28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Формула" r:id="rId5" imgW="1930400" imgH="1701800" progId="Equation.3">
                  <p:embed/>
                </p:oleObj>
              </mc:Choice>
              <mc:Fallback>
                <p:oleObj name="Формула" r:id="rId5" imgW="1930400" imgH="1701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08720"/>
                        <a:ext cx="3388990" cy="2802844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1"/>
          <p:cNvSpPr>
            <a:spLocks noChangeArrowheads="1"/>
          </p:cNvSpPr>
          <p:nvPr/>
        </p:nvSpPr>
        <p:spPr bwMode="auto">
          <a:xfrm>
            <a:off x="5129212" y="5037137"/>
            <a:ext cx="3348038" cy="344488"/>
          </a:xfrm>
          <a:prstGeom prst="rect">
            <a:avLst/>
          </a:prstGeom>
          <a:solidFill>
            <a:srgbClr val="0099FF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92093"/>
              </p:ext>
            </p:extLst>
          </p:nvPr>
        </p:nvGraphicFramePr>
        <p:xfrm>
          <a:off x="4905375" y="5486401"/>
          <a:ext cx="3143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5486401"/>
                        <a:ext cx="3143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783159" y="5530851"/>
            <a:ext cx="271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dirty="0" smtClean="0">
                <a:latin typeface="Times New Roman" pitchFamily="18" charset="0"/>
              </a:rPr>
              <a:t>1</a:t>
            </a:r>
          </a:p>
        </p:txBody>
      </p:sp>
      <p:sp>
        <p:nvSpPr>
          <p:cNvPr id="11" name="Line 47"/>
          <p:cNvSpPr>
            <a:spLocks noChangeShapeType="1"/>
          </p:cNvSpPr>
          <p:nvPr/>
        </p:nvSpPr>
        <p:spPr bwMode="auto">
          <a:xfrm>
            <a:off x="354012" y="5376862"/>
            <a:ext cx="8123238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00050" y="4262437"/>
            <a:ext cx="8053387" cy="539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413500" y="3660775"/>
            <a:ext cx="539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4306887" y="3624262"/>
            <a:ext cx="471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dirty="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027362" y="4181475"/>
            <a:ext cx="150813" cy="1539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7217393" y="3313906"/>
            <a:ext cx="1290637" cy="2590800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711884"/>
              </p:ext>
            </p:extLst>
          </p:nvPr>
        </p:nvGraphicFramePr>
        <p:xfrm>
          <a:off x="2607856" y="4271552"/>
          <a:ext cx="686611" cy="87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Формула" r:id="rId9" imgW="266469" imgH="393359" progId="Equation.3">
                  <p:embed/>
                </p:oleObj>
              </mc:Choice>
              <mc:Fallback>
                <p:oleObj name="Формула" r:id="rId9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856" y="4271552"/>
                        <a:ext cx="686611" cy="87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284412" y="4208462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881960" y="4316918"/>
            <a:ext cx="638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dirty="0" smtClean="0">
                <a:latin typeface="Times New Roman" pitchFamily="18" charset="0"/>
              </a:rPr>
              <a:t>-1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089025" y="4208462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graphicFrame>
        <p:nvGraphicFramePr>
          <p:cNvPr id="2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48926"/>
              </p:ext>
            </p:extLst>
          </p:nvPr>
        </p:nvGraphicFramePr>
        <p:xfrm>
          <a:off x="587375" y="4384675"/>
          <a:ext cx="852487" cy="49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Формула" r:id="rId11" imgW="342751" imgH="228501" progId="Equation.3">
                  <p:embed/>
                </p:oleObj>
              </mc:Choice>
              <mc:Fallback>
                <p:oleObj name="Формула" r:id="rId11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384675"/>
                        <a:ext cx="852487" cy="490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5754688" y="4384675"/>
            <a:ext cx="250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0" dirty="0" smtClean="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12200"/>
              </p:ext>
            </p:extLst>
          </p:nvPr>
        </p:nvGraphicFramePr>
        <p:xfrm>
          <a:off x="6867525" y="4391025"/>
          <a:ext cx="5873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Формула" r:id="rId13" imgW="228600" imgH="228600" progId="Equation.3">
                  <p:embed/>
                </p:oleObj>
              </mc:Choice>
              <mc:Fallback>
                <p:oleObj name="Формула" r:id="rId1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4391025"/>
                        <a:ext cx="5873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55637" y="3689350"/>
            <a:ext cx="442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520950" y="3689350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1439862" y="3573462"/>
            <a:ext cx="471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800" dirty="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067300" y="5299075"/>
            <a:ext cx="152400" cy="1555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5842691" y="5303837"/>
            <a:ext cx="152400" cy="1555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Arial" charset="0"/>
            </a:endParaRPr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7255248" y="3931519"/>
            <a:ext cx="1260475" cy="344488"/>
          </a:xfrm>
          <a:prstGeom prst="rect">
            <a:avLst/>
          </a:prstGeom>
          <a:solidFill>
            <a:srgbClr val="FFC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7514804" y="3707606"/>
            <a:ext cx="442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000" dirty="0" smtClean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8098143" y="4202906"/>
            <a:ext cx="776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dirty="0" smtClean="0">
                <a:latin typeface="Times New Roman" pitchFamily="18" charset="0"/>
              </a:rPr>
              <a:t>х</a:t>
            </a:r>
          </a:p>
        </p:txBody>
      </p:sp>
      <p:sp>
        <p:nvSpPr>
          <p:cNvPr id="37" name="Text Box 83"/>
          <p:cNvSpPr txBox="1">
            <a:spLocks noChangeArrowheads="1"/>
          </p:cNvSpPr>
          <p:nvPr/>
        </p:nvSpPr>
        <p:spPr bwMode="auto">
          <a:xfrm>
            <a:off x="8127579" y="5325269"/>
            <a:ext cx="776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i="1" dirty="0" smtClean="0">
                <a:latin typeface="Times New Roman" pitchFamily="18" charset="0"/>
              </a:rPr>
              <a:t>х</a:t>
            </a: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 flipH="1">
            <a:off x="7229054" y="3202781"/>
            <a:ext cx="9525" cy="2590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97177"/>
              </p:ext>
            </p:extLst>
          </p:nvPr>
        </p:nvGraphicFramePr>
        <p:xfrm>
          <a:off x="884365" y="5601866"/>
          <a:ext cx="2389187" cy="59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Формула" r:id="rId15" imgW="965200" imgH="241300" progId="Equation.3">
                  <p:embed/>
                </p:oleObj>
              </mc:Choice>
              <mc:Fallback>
                <p:oleObj name="Формула" r:id="rId15" imgW="965200" imgH="2413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65" y="5601866"/>
                        <a:ext cx="2389187" cy="597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49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Заголовок 1"/>
          <p:cNvSpPr txBox="1">
            <a:spLocks/>
          </p:cNvSpPr>
          <p:nvPr/>
        </p:nvSpPr>
        <p:spPr>
          <a:xfrm>
            <a:off x="828111" y="47806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Логарифмические неравенства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806678" y="4214811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7156029" y="4214810"/>
            <a:ext cx="146050" cy="1492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4" grpId="0"/>
      <p:bldP spid="15" grpId="0"/>
      <p:bldP spid="16" grpId="0" animBg="1"/>
      <p:bldP spid="17" grpId="0" animBg="1"/>
      <p:bldP spid="19" grpId="0" animBg="1"/>
      <p:bldP spid="20" grpId="0"/>
      <p:bldP spid="21" grpId="0" animBg="1"/>
      <p:bldP spid="23" grpId="0"/>
      <p:bldP spid="25" grpId="0"/>
      <p:bldP spid="26" grpId="0"/>
      <p:bldP spid="27" grpId="0"/>
      <p:bldP spid="28" grpId="0" animBg="1"/>
      <p:bldP spid="29" grpId="0" animBg="1"/>
      <p:bldP spid="34" grpId="0" animBg="1"/>
      <p:bldP spid="35" grpId="0"/>
      <p:bldP spid="36" grpId="0"/>
      <p:bldP spid="38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Показательные </a:t>
            </a:r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неравенства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734042"/>
            <a:ext cx="8001258" cy="61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5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Показательные неравенства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2696"/>
            <a:ext cx="789484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27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Неравенства с модулями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0" y="807768"/>
            <a:ext cx="8589558" cy="76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" y="1575142"/>
            <a:ext cx="5811631" cy="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7" y="1614195"/>
            <a:ext cx="390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0" y="2023215"/>
            <a:ext cx="8043862" cy="13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84" y="3425740"/>
            <a:ext cx="6241775" cy="7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" y="4077072"/>
            <a:ext cx="8248650" cy="13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3528392" cy="10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Неравенства с модулями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5" y="764704"/>
            <a:ext cx="7475408" cy="11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4" y="1728938"/>
            <a:ext cx="7496175" cy="1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" y="2818075"/>
            <a:ext cx="2486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1" y="3435263"/>
            <a:ext cx="8698607" cy="277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1" y="6208448"/>
            <a:ext cx="3476011" cy="6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1908703_win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</Template>
  <TotalTime>65</TotalTime>
  <Words>65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tf01908703_win32</vt:lpstr>
      <vt:lpstr>Формула</vt:lpstr>
      <vt:lpstr>Решение задания 15  (2 часть) ЕГЭ по математике</vt:lpstr>
      <vt:lpstr>Метод рационализации (МЗМ)</vt:lpstr>
      <vt:lpstr>Логарифмические неравенства</vt:lpstr>
      <vt:lpstr>Логарифмические неравенства</vt:lpstr>
      <vt:lpstr>Презентация PowerPoint</vt:lpstr>
      <vt:lpstr>Показательные неравенства</vt:lpstr>
      <vt:lpstr>Показательные неравенства</vt:lpstr>
      <vt:lpstr>Неравенства с модулями</vt:lpstr>
      <vt:lpstr>Неравенства с модулями</vt:lpstr>
      <vt:lpstr>Смешанные неравенства</vt:lpstr>
      <vt:lpstr>Смешанные неравенства</vt:lpstr>
      <vt:lpstr>Смешанные неравенства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задания 15  (2 часть) ЕГЭ по математике</dc:title>
  <dc:subject>Шаблон оформления</dc:subject>
  <dc:creator>Домашний</dc:creator>
  <cp:keywords>Шаблон оформления</cp:keywords>
  <dc:description>Шаблон оформления
Корпорация Майкрософт</dc:description>
  <cp:lastModifiedBy>Домашний</cp:lastModifiedBy>
  <cp:revision>7</cp:revision>
  <dcterms:created xsi:type="dcterms:W3CDTF">2021-04-21T12:50:21Z</dcterms:created>
  <dcterms:modified xsi:type="dcterms:W3CDTF">2021-04-21T13:58:47Z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