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32" r:id="rId3"/>
    <p:sldId id="433" r:id="rId4"/>
    <p:sldId id="434" r:id="rId5"/>
    <p:sldId id="416" r:id="rId6"/>
    <p:sldId id="435" r:id="rId7"/>
    <p:sldId id="413" r:id="rId8"/>
    <p:sldId id="414" r:id="rId9"/>
    <p:sldId id="415" r:id="rId10"/>
    <p:sldId id="437" r:id="rId11"/>
    <p:sldId id="438" r:id="rId12"/>
    <p:sldId id="417" r:id="rId13"/>
    <p:sldId id="424" r:id="rId14"/>
    <p:sldId id="418" r:id="rId15"/>
    <p:sldId id="419" r:id="rId16"/>
    <p:sldId id="420" r:id="rId17"/>
    <p:sldId id="421" r:id="rId18"/>
    <p:sldId id="436" r:id="rId19"/>
    <p:sldId id="43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94660"/>
  </p:normalViewPr>
  <p:slideViewPr>
    <p:cSldViewPr>
      <p:cViewPr varScale="1">
        <p:scale>
          <a:sx n="82" d="100"/>
          <a:sy n="82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Вступление.  Толкование значения слова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Первый пример (из текста)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Второй  пример  (из  текста или из опыта)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F5EAE8B0-412A-40F1-84D5-4828AF6933F8}">
      <dgm:prSet/>
      <dgm:spPr/>
      <dgm:t>
        <a:bodyPr/>
        <a:lstStyle/>
        <a:p>
          <a:r>
            <a:rPr lang="ru-RU" dirty="0" smtClean="0"/>
            <a:t>Комментарий</a:t>
          </a:r>
          <a:endParaRPr lang="ru-RU" dirty="0"/>
        </a:p>
      </dgm:t>
    </dgm:pt>
    <dgm:pt modelId="{D86BBB73-BB00-46D5-B41B-E3E9B302B51A}" type="parTrans" cxnId="{FE7CBD85-81D4-43A1-A71A-D022917A54A0}">
      <dgm:prSet/>
      <dgm:spPr/>
    </dgm:pt>
    <dgm:pt modelId="{ED45F893-BB3A-4090-9ECC-5708F58761E3}" type="sibTrans" cxnId="{FE7CBD85-81D4-43A1-A71A-D022917A54A0}">
      <dgm:prSet/>
      <dgm:spPr/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5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75C892F3-D817-4D55-B578-F5D78345FB30}" type="pres">
      <dgm:prSet presAssocID="{ED45F893-BB3A-4090-9ECC-5708F58761E3}" presName="sp" presStyleCnt="0"/>
      <dgm:spPr/>
    </dgm:pt>
    <dgm:pt modelId="{6AD4151F-2405-42B6-8188-63C89654999A}" type="pres">
      <dgm:prSet presAssocID="{F5EAE8B0-412A-40F1-84D5-4828AF6933F8}" presName="arrowAndChildren" presStyleCnt="0"/>
      <dgm:spPr/>
    </dgm:pt>
    <dgm:pt modelId="{F7D3D137-AAB5-4E26-834E-9BF224B77E50}" type="pres">
      <dgm:prSet presAssocID="{F5EAE8B0-412A-40F1-84D5-4828AF6933F8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24BF144-190D-4124-BB96-E460BF012831}" srcId="{EC225409-EC3C-4FCC-9C6C-BEBBAB349619}" destId="{E046349C-A635-49A0-BE82-3760D1974713}" srcOrd="4" destOrd="0" parTransId="{52A0791E-33A7-47D5-A089-26BB6C2C5669}" sibTransId="{9EA82E02-D724-420A-A2B1-2D79429384BF}"/>
    <dgm:cxn modelId="{23A0CDBB-9352-4D28-9005-985CA57AC478}" type="presOf" srcId="{3DE282F8-FB76-4B57-9CF8-ED13333ED262}" destId="{17894371-3896-42B7-8C05-B5288B90F04F}" srcOrd="0" destOrd="0" presId="urn:microsoft.com/office/officeart/2005/8/layout/process4"/>
    <dgm:cxn modelId="{A3678BEF-0D0B-40A0-9CBC-31FE3ACEDF15}" type="presOf" srcId="{BCCAD9B2-BEDD-4641-938A-28DFFB44FD4E}" destId="{72AD99E6-D830-4CF3-9A50-3D7FFF02058B}" srcOrd="0" destOrd="0" presId="urn:microsoft.com/office/officeart/2005/8/layout/process4"/>
    <dgm:cxn modelId="{B23F594F-D06D-4C18-9874-0917D9C5BE6E}" srcId="{EC225409-EC3C-4FCC-9C6C-BEBBAB349619}" destId="{BCCAD9B2-BEDD-4641-938A-28DFFB44FD4E}" srcOrd="3" destOrd="0" parTransId="{57CD9A41-854B-4D23-AD71-F0607F1E4A27}" sibTransId="{150F944E-FAF5-42D8-9767-358960755D77}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FE7CBD85-81D4-43A1-A71A-D022917A54A0}" srcId="{EC225409-EC3C-4FCC-9C6C-BEBBAB349619}" destId="{F5EAE8B0-412A-40F1-84D5-4828AF6933F8}" srcOrd="1" destOrd="0" parTransId="{D86BBB73-BB00-46D5-B41B-E3E9B302B51A}" sibTransId="{ED45F893-BB3A-4090-9ECC-5708F58761E3}"/>
    <dgm:cxn modelId="{350F2C5D-5A5F-4471-AB86-26694E30D6B4}" type="presOf" srcId="{F5EAE8B0-412A-40F1-84D5-4828AF6933F8}" destId="{F7D3D137-AAB5-4E26-834E-9BF224B77E50}" srcOrd="0" destOrd="0" presId="urn:microsoft.com/office/officeart/2005/8/layout/process4"/>
    <dgm:cxn modelId="{D716322A-3B80-45AB-8631-F30A0E6D860F}" type="presOf" srcId="{D6514E58-CC19-427A-8CF4-E1C4BDF9939B}" destId="{B7B83355-CF27-41FE-83AB-105FC902D3BB}" srcOrd="0" destOrd="0" presId="urn:microsoft.com/office/officeart/2005/8/layout/process4"/>
    <dgm:cxn modelId="{E74A8C3B-2AE9-424F-AB6F-DF7A05A435CD}" srcId="{EC225409-EC3C-4FCC-9C6C-BEBBAB349619}" destId="{D6514E58-CC19-427A-8CF4-E1C4BDF9939B}" srcOrd="2" destOrd="0" parTransId="{10F9F1B4-E94B-4B7B-8291-021966E6D594}" sibTransId="{E5E1319D-5BFD-40D0-BB73-5BA74347BA36}"/>
    <dgm:cxn modelId="{AAF8F9D5-4151-4711-B203-02422700209A}" type="presOf" srcId="{E046349C-A635-49A0-BE82-3760D1974713}" destId="{BE9458E1-F20C-4626-8E04-7E08A29A3245}" srcOrd="0" destOrd="0" presId="urn:microsoft.com/office/officeart/2005/8/layout/process4"/>
    <dgm:cxn modelId="{339241A8-E75C-4293-8857-CF37DDF461B3}" type="presOf" srcId="{EC225409-EC3C-4FCC-9C6C-BEBBAB349619}" destId="{5B7506B0-D255-45D8-B948-399E5DC5A07C}" srcOrd="0" destOrd="0" presId="urn:microsoft.com/office/officeart/2005/8/layout/process4"/>
    <dgm:cxn modelId="{3BBBBA02-9E3E-4654-9171-4765237A9036}" type="presParOf" srcId="{5B7506B0-D255-45D8-B948-399E5DC5A07C}" destId="{FBEBFDF5-FC4B-43D7-A7D7-47F09DA5F499}" srcOrd="0" destOrd="0" presId="urn:microsoft.com/office/officeart/2005/8/layout/process4"/>
    <dgm:cxn modelId="{175E72F6-7CCF-43A9-B712-42F4F0387384}" type="presParOf" srcId="{FBEBFDF5-FC4B-43D7-A7D7-47F09DA5F499}" destId="{BE9458E1-F20C-4626-8E04-7E08A29A3245}" srcOrd="0" destOrd="0" presId="urn:microsoft.com/office/officeart/2005/8/layout/process4"/>
    <dgm:cxn modelId="{E34F3DF6-6DDC-4ADB-BEED-F5D39CE7215B}" type="presParOf" srcId="{5B7506B0-D255-45D8-B948-399E5DC5A07C}" destId="{39A5101D-1BFB-483F-B265-7D1C27813CFD}" srcOrd="1" destOrd="0" presId="urn:microsoft.com/office/officeart/2005/8/layout/process4"/>
    <dgm:cxn modelId="{4246FB61-CBE6-4009-BD8F-092D262C96B9}" type="presParOf" srcId="{5B7506B0-D255-45D8-B948-399E5DC5A07C}" destId="{0EC8BF35-297F-41EC-8972-9A839B877C91}" srcOrd="2" destOrd="0" presId="urn:microsoft.com/office/officeart/2005/8/layout/process4"/>
    <dgm:cxn modelId="{69A8B3E3-8677-4233-840C-D071A4140323}" type="presParOf" srcId="{0EC8BF35-297F-41EC-8972-9A839B877C91}" destId="{72AD99E6-D830-4CF3-9A50-3D7FFF02058B}" srcOrd="0" destOrd="0" presId="urn:microsoft.com/office/officeart/2005/8/layout/process4"/>
    <dgm:cxn modelId="{5FFEF091-D838-45B6-95F6-B5FA80913FF3}" type="presParOf" srcId="{5B7506B0-D255-45D8-B948-399E5DC5A07C}" destId="{9BC92B37-5B1D-453B-834A-2901C906C3C7}" srcOrd="3" destOrd="0" presId="urn:microsoft.com/office/officeart/2005/8/layout/process4"/>
    <dgm:cxn modelId="{6EF6237C-90A3-4E2A-A85D-3434F9D5780F}" type="presParOf" srcId="{5B7506B0-D255-45D8-B948-399E5DC5A07C}" destId="{AF8818D5-8689-49EF-9547-0998E520ED5A}" srcOrd="4" destOrd="0" presId="urn:microsoft.com/office/officeart/2005/8/layout/process4"/>
    <dgm:cxn modelId="{A96EFB70-D924-43C0-9B20-73115EF6882F}" type="presParOf" srcId="{AF8818D5-8689-49EF-9547-0998E520ED5A}" destId="{B7B83355-CF27-41FE-83AB-105FC902D3BB}" srcOrd="0" destOrd="0" presId="urn:microsoft.com/office/officeart/2005/8/layout/process4"/>
    <dgm:cxn modelId="{080F3DEA-F7D3-423D-8C0E-5770EE1A7B7C}" type="presParOf" srcId="{5B7506B0-D255-45D8-B948-399E5DC5A07C}" destId="{75C892F3-D817-4D55-B578-F5D78345FB30}" srcOrd="5" destOrd="0" presId="urn:microsoft.com/office/officeart/2005/8/layout/process4"/>
    <dgm:cxn modelId="{F9B26EA1-92C7-455C-B553-CFCC3DC98AC1}" type="presParOf" srcId="{5B7506B0-D255-45D8-B948-399E5DC5A07C}" destId="{6AD4151F-2405-42B6-8188-63C89654999A}" srcOrd="6" destOrd="0" presId="urn:microsoft.com/office/officeart/2005/8/layout/process4"/>
    <dgm:cxn modelId="{78624056-F0D3-4ED3-A535-225984A5DBA3}" type="presParOf" srcId="{6AD4151F-2405-42B6-8188-63C89654999A}" destId="{F7D3D137-AAB5-4E26-834E-9BF224B77E50}" srcOrd="0" destOrd="0" presId="urn:microsoft.com/office/officeart/2005/8/layout/process4"/>
    <dgm:cxn modelId="{0D532A52-B7BD-472D-8C3D-A217627CDA84}" type="presParOf" srcId="{5B7506B0-D255-45D8-B948-399E5DC5A07C}" destId="{110020FA-3387-4965-A722-99D46F417302}" srcOrd="7" destOrd="0" presId="urn:microsoft.com/office/officeart/2005/8/layout/process4"/>
    <dgm:cxn modelId="{01069C9B-8D64-4BCE-B7E6-01E9B1F0418E}" type="presParOf" srcId="{5B7506B0-D255-45D8-B948-399E5DC5A07C}" destId="{48F6B13E-817D-4713-99B3-37B13D5AC549}" srcOrd="8" destOrd="0" presId="urn:microsoft.com/office/officeart/2005/8/layout/process4"/>
    <dgm:cxn modelId="{D4E58676-48D0-42AE-AA5C-E6F64D611BF9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496405"/>
          <a:ext cx="6786610" cy="5736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</a:t>
          </a:r>
          <a:endParaRPr lang="ru-RU" sz="2000" kern="1200" dirty="0"/>
        </a:p>
      </dsp:txBody>
      <dsp:txXfrm>
        <a:off x="0" y="3496405"/>
        <a:ext cx="6786610" cy="573614"/>
      </dsp:txXfrm>
    </dsp:sp>
    <dsp:sp modelId="{72AD99E6-D830-4CF3-9A50-3D7FFF02058B}">
      <dsp:nvSpPr>
        <dsp:cNvPr id="0" name=""/>
        <dsp:cNvSpPr/>
      </dsp:nvSpPr>
      <dsp:spPr>
        <a:xfrm rot="10800000">
          <a:off x="0" y="2622790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Второй  пример  (из  текста или из опыта)</a:t>
          </a:r>
          <a:endParaRPr lang="ru-RU" sz="2000" kern="1200" dirty="0"/>
        </a:p>
      </dsp:txBody>
      <dsp:txXfrm rot="10800000">
        <a:off x="0" y="2622790"/>
        <a:ext cx="6786610" cy="573239"/>
      </dsp:txXfrm>
    </dsp:sp>
    <dsp:sp modelId="{B7B83355-CF27-41FE-83AB-105FC902D3BB}">
      <dsp:nvSpPr>
        <dsp:cNvPr id="0" name=""/>
        <dsp:cNvSpPr/>
      </dsp:nvSpPr>
      <dsp:spPr>
        <a:xfrm rot="10800000">
          <a:off x="0" y="1749175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Первый пример (из текста)</a:t>
          </a:r>
          <a:endParaRPr lang="ru-RU" sz="2000" kern="1200" dirty="0"/>
        </a:p>
      </dsp:txBody>
      <dsp:txXfrm rot="10800000">
        <a:off x="0" y="1749175"/>
        <a:ext cx="6786610" cy="573239"/>
      </dsp:txXfrm>
    </dsp:sp>
    <dsp:sp modelId="{F7D3D137-AAB5-4E26-834E-9BF224B77E50}">
      <dsp:nvSpPr>
        <dsp:cNvPr id="0" name=""/>
        <dsp:cNvSpPr/>
      </dsp:nvSpPr>
      <dsp:spPr>
        <a:xfrm rot="10800000">
          <a:off x="0" y="875561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Комментарий</a:t>
          </a:r>
          <a:endParaRPr lang="ru-RU" sz="2000" kern="1200" dirty="0"/>
        </a:p>
      </dsp:txBody>
      <dsp:txXfrm rot="10800000">
        <a:off x="0" y="875561"/>
        <a:ext cx="6786610" cy="573239"/>
      </dsp:txXfrm>
    </dsp:sp>
    <dsp:sp modelId="{17894371-3896-42B7-8C05-B5288B90F04F}">
      <dsp:nvSpPr>
        <dsp:cNvPr id="0" name=""/>
        <dsp:cNvSpPr/>
      </dsp:nvSpPr>
      <dsp:spPr>
        <a:xfrm rot="10800000">
          <a:off x="0" y="1946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Вступление.  Толкование значения слова</a:t>
          </a:r>
          <a:endParaRPr lang="ru-RU" sz="2000" kern="1200" dirty="0"/>
        </a:p>
      </dsp:txBody>
      <dsp:txXfrm rot="10800000">
        <a:off x="0" y="1946"/>
        <a:ext cx="6786610" cy="57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1A037B-6DC2-4D23-AB2D-205E87D90A08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26F645E-BCCD-4873-BE7C-20A29AECB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036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7A84-711F-4AF9-BEBC-A497604659ED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AF03F-31D8-4DE5-981F-BD547C9C17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87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2170-7F9A-4A6B-ADF4-A5A73A882A08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CE78-A810-4044-BD99-F296A1566D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48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4CB-9FCC-4D83-93BD-26CD28948E84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71ED6-B51F-425C-9F13-7CDD499E4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26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3D5C-37C6-4E21-8CD2-976CA04F69A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156DC-E299-4263-88A8-C86888AC28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36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8067-1671-4263-B0A2-92467F8505C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19288-4DAF-4985-9333-55100F3306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02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43E8-AFAB-45F2-BCFD-0F004D47743D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D4050-C057-4360-945C-FFBBD9C74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99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6C5D-92FC-4CE2-9BDF-0ABEC4E94C7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5205B-5603-4DBB-BBE5-94A5166966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78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96D8-F331-44D9-86A4-C78EBF9B716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2B3B4-F6CC-49EB-9177-5F5B8A8B08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7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D8A1-1014-4A34-9588-0B892039FBD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E9A3C-7038-4183-8555-DBB8A2F9F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47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3095-6412-4F7D-A33C-78ACF3B93506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21EE-6A31-48AB-8DBF-28E7EF714E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26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DE0C-65EC-4FA5-9091-00632310C7D8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A7521-3721-4078-AF8B-6D462E33C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65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6000">
              <a:schemeClr val="tx2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72D4E4-6228-49E7-BEE5-6AA413CEF167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F9B41A-7494-4B36-A15F-E662E7B731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/>
              <a:t>Подготовка к написанию сочинения </a:t>
            </a:r>
            <a:br>
              <a:rPr lang="ru-RU" sz="4800" b="1" dirty="0" smtClean="0"/>
            </a:br>
            <a:r>
              <a:rPr lang="ru-RU" sz="4800" b="1" dirty="0" smtClean="0">
                <a:solidFill>
                  <a:prstClr val="black"/>
                </a:solidFill>
              </a:rPr>
              <a:t>по </a:t>
            </a:r>
            <a:r>
              <a:rPr lang="ru-RU" sz="4800" b="1" dirty="0">
                <a:solidFill>
                  <a:prstClr val="black"/>
                </a:solidFill>
              </a:rPr>
              <a:t>русскому языку</a:t>
            </a:r>
            <a:br>
              <a:rPr lang="ru-RU" sz="4800" b="1" dirty="0">
                <a:solidFill>
                  <a:prstClr val="black"/>
                </a:solidFill>
              </a:rPr>
            </a:br>
            <a:r>
              <a:rPr lang="ru-RU" sz="4800" b="1" dirty="0" smtClean="0"/>
              <a:t>на ОГЭ – 2021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br>
              <a:rPr lang="ru-RU" sz="4800" b="1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(задание 9.3)</a:t>
            </a:r>
            <a:br>
              <a:rPr lang="ru-RU" dirty="0" smtClean="0"/>
            </a:br>
            <a:r>
              <a:rPr lang="ru-RU" dirty="0" smtClean="0"/>
              <a:t> 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07524"/>
              </p:ext>
            </p:extLst>
          </p:nvPr>
        </p:nvGraphicFramePr>
        <p:xfrm>
          <a:off x="0" y="404664"/>
          <a:ext cx="8964488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6293032" imgH="4154896" progId="Word.Document.12">
                  <p:embed/>
                </p:oleObj>
              </mc:Choice>
              <mc:Fallback>
                <p:oleObj name="Документ" r:id="rId3" imgW="6293032" imgH="41548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04664"/>
                        <a:ext cx="8964488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20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52980"/>
              </p:ext>
            </p:extLst>
          </p:nvPr>
        </p:nvGraphicFramePr>
        <p:xfrm>
          <a:off x="107504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окумент" r:id="rId3" imgW="6249842" imgH="2728465" progId="Word.Document.12">
                  <p:embed/>
                </p:oleObj>
              </mc:Choice>
              <mc:Fallback>
                <p:oleObj name="Документ" r:id="rId3" imgW="6249842" imgH="2728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16632"/>
                        <a:ext cx="8856984" cy="674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2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Способы толкования значения слова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Перечисление основных признаков, составляющих понятие.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Доброта – это душевное расположение к людям, стремление делать добро другим.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2. Перечисление синонимов.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Человечность – это внимательность, чуткость, гуманность.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3.Указание на типичные качества характера, поступки людей, в которых проявляется понятие.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Человечность – это готовность помогать людям, не обижать их словом и делом, понимать и прощать чужие слабости.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Вступление. Толкование значения слова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/>
              <a:t>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«человечность» обозначает одно из важнейших  качеств человека: стремление помочь тому, кто оказался в беде, не обижать окружающих словом или делом, уважать человеческое достоинство.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/>
              <a:t>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считаю, что в наше время это одно из самых важных слов: люди часто думают только о себе, о своей выгоде, забывая о том, что окружающие нуждаются в доброте и заботе. Каждый хочет, чтобы в нем видели и уважали человека.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Логический переход. Пример из текста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тексте А.И. Куприна можно найти пример, подтверждающий мою мысль. Доктор Пирогов совершил человечный поступок, когда помог семье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Мерцаловых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оказавшейся на грани нищеты, причём сделал это очень тактично, не обидев бедняков высокомерием. Не случайно рассказ назван «Чудесный доктор». Герой совершает чудо человечности, спасая людей своей заботой.  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Логический переход. Пример из опыта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/>
              <a:t>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человечности мы часто встречаем и в повседневной жизни. Например, не так давно мои родители  перечисляли деньги для беженцев с Украины, потому что хотели помочь людям, оказавшимся в страшной беде. 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/>
              <a:t>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Таким образом, «человечность» - это одно из тех слов, которые учат нас уважать людей, помогать им. Проявляя человечность, каждый из нас становится чище и лучше - становится настоящим Человеком.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 по шаблону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Нравственный выбор</a:t>
            </a:r>
            <a:r>
              <a:rPr lang="ru-RU" sz="2400" dirty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 -  это выбор между добром и злом, правдой и ложью,  это выбор сердцем. Те люди, которые  выбирают душой, никогда не ошибутся.  Какой выбор делают герои текста?   Приведем примеры.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тексте мы видим, что главный герой ( написать о том, что он или она сделал </a:t>
            </a:r>
            <a:r>
              <a:rPr lang="ru-RU" sz="2400" dirty="0" smtClean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)… </a:t>
            </a:r>
            <a:r>
              <a:rPr lang="ru-RU" sz="2400" dirty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Он сделал правильный </a:t>
            </a:r>
            <a:r>
              <a:rPr lang="ru-RU" sz="2400" dirty="0" smtClean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выбор., </a:t>
            </a:r>
            <a:r>
              <a:rPr lang="ru-RU" sz="2400" dirty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это   помогло стать ему    лучше, добрее, красивее внутренне. </a:t>
            </a:r>
            <a:endParaRPr lang="ru-RU" sz="2400" dirty="0" smtClean="0">
              <a:solidFill>
                <a:srgbClr val="40404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Подобный пример можно увидеть и в жизни. Однажды я или мой друг  ……</a:t>
            </a:r>
            <a:endParaRPr lang="ru-RU" sz="2400" dirty="0">
              <a:ea typeface="Calibri"/>
              <a:cs typeface="Times New Roman"/>
            </a:endParaRPr>
          </a:p>
          <a:p>
            <a:pPr marL="28575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Итак</a:t>
            </a:r>
            <a:r>
              <a:rPr lang="ru-RU" sz="2400" dirty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,  сделать  нравственный  выбор не всегда просто, но необходимо.  Это поможет  в жизни.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9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34"/>
            <a:ext cx="4283968" cy="67901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0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Структура экзамена   </a:t>
            </a: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                                         по </a:t>
            </a:r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русскому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3000" dirty="0">
                <a:solidFill>
                  <a:prstClr val="black"/>
                </a:solidFill>
              </a:rPr>
              <a:t>Экзаменационная работа состоит из </a:t>
            </a:r>
            <a:r>
              <a:rPr lang="ru-RU" sz="3000" i="1" dirty="0">
                <a:solidFill>
                  <a:srgbClr val="C00000"/>
                </a:solidFill>
              </a:rPr>
              <a:t>3 частей</a:t>
            </a:r>
            <a:r>
              <a:rPr lang="ru-RU" sz="3000" dirty="0">
                <a:solidFill>
                  <a:prstClr val="black"/>
                </a:solidFill>
              </a:rPr>
              <a:t>, включающих в себя </a:t>
            </a:r>
            <a:r>
              <a:rPr lang="ru-RU" sz="3000" i="1" dirty="0">
                <a:solidFill>
                  <a:srgbClr val="C00000"/>
                </a:solidFill>
              </a:rPr>
              <a:t>9  заданий</a:t>
            </a:r>
            <a:r>
              <a:rPr lang="ru-RU" sz="3000" dirty="0">
                <a:solidFill>
                  <a:prstClr val="black"/>
                </a:solidFill>
              </a:rPr>
              <a:t>.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3000" dirty="0">
                <a:solidFill>
                  <a:prstClr val="black"/>
                </a:solidFill>
              </a:rPr>
              <a:t>    На выполнение работы отводится </a:t>
            </a:r>
            <a:r>
              <a:rPr lang="ru-RU" sz="3000" i="1" dirty="0">
                <a:solidFill>
                  <a:srgbClr val="C00000"/>
                </a:solidFill>
              </a:rPr>
              <a:t>3 часа 55 минут</a:t>
            </a:r>
            <a:r>
              <a:rPr lang="ru-RU" sz="3000" dirty="0">
                <a:solidFill>
                  <a:prstClr val="black"/>
                </a:solidFill>
              </a:rPr>
              <a:t> (235 мин.)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3000" dirty="0">
                <a:solidFill>
                  <a:prstClr val="black"/>
                </a:solidFill>
              </a:rPr>
              <a:t>    </a:t>
            </a:r>
            <a:r>
              <a:rPr lang="ru-RU" sz="3000" i="1" dirty="0">
                <a:solidFill>
                  <a:srgbClr val="C00000"/>
                </a:solidFill>
              </a:rPr>
              <a:t>Часть 1</a:t>
            </a:r>
            <a:r>
              <a:rPr lang="ru-RU" sz="3000" dirty="0">
                <a:solidFill>
                  <a:prstClr val="black"/>
                </a:solidFill>
              </a:rPr>
              <a:t> включает в себя одно задание и представляет собой небольшую письменную работу по прослушанному тексту (</a:t>
            </a:r>
            <a:r>
              <a:rPr lang="ru-RU" sz="3000" i="1" dirty="0">
                <a:solidFill>
                  <a:srgbClr val="C00000"/>
                </a:solidFill>
              </a:rPr>
              <a:t>сжатое изложение</a:t>
            </a:r>
            <a:r>
              <a:rPr lang="ru-RU" sz="3000" dirty="0">
                <a:solidFill>
                  <a:prstClr val="black"/>
                </a:solidFill>
              </a:rPr>
              <a:t>), прослушивается текст  2 раза. </a:t>
            </a:r>
            <a:r>
              <a:rPr lang="ru-RU" sz="3000" i="1" dirty="0">
                <a:solidFill>
                  <a:srgbClr val="C00000"/>
                </a:solidFill>
              </a:rPr>
              <a:t>На выполнение 1 части работы рекомендуется отвести  85 мин.</a:t>
            </a:r>
            <a:endParaRPr lang="ru-RU" sz="3000" dirty="0">
              <a:solidFill>
                <a:prstClr val="black"/>
              </a:solidFill>
              <a:latin typeface="Corbe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29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 часть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3300" i="1" dirty="0">
                <a:solidFill>
                  <a:srgbClr val="FF0000"/>
                </a:solidFill>
              </a:rPr>
              <a:t>Часть 2</a:t>
            </a:r>
            <a:r>
              <a:rPr lang="ru-RU" sz="3300" dirty="0">
                <a:solidFill>
                  <a:prstClr val="black"/>
                </a:solidFill>
              </a:rPr>
              <a:t> выполняется на основе прочитанного текста. </a:t>
            </a:r>
            <a:r>
              <a:rPr lang="ru-RU" sz="3300" i="1" dirty="0">
                <a:solidFill>
                  <a:srgbClr val="FF0000"/>
                </a:solidFill>
              </a:rPr>
              <a:t>Она состоит из 7 тестовых  заданий </a:t>
            </a:r>
            <a:r>
              <a:rPr lang="ru-RU" sz="3300" dirty="0">
                <a:solidFill>
                  <a:prstClr val="black"/>
                </a:solidFill>
              </a:rPr>
              <a:t>(2 – 8).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    Ответы к этим заданиям записываются в виде слова (словосочетания), числа или последовательности цифр. 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    На выполнение этой части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 работы рекомендуется отвести </a:t>
            </a:r>
            <a:r>
              <a:rPr lang="ru-RU" sz="3300" i="1" dirty="0">
                <a:solidFill>
                  <a:srgbClr val="FF0000"/>
                </a:solidFill>
              </a:rPr>
              <a:t>70 мин</a:t>
            </a:r>
            <a:r>
              <a:rPr lang="ru-RU" sz="3300" dirty="0">
                <a:solidFill>
                  <a:srgbClr val="FF0000"/>
                </a:solidFill>
              </a:rPr>
              <a:t>.</a:t>
            </a:r>
          </a:p>
          <a:p>
            <a:pPr marL="365760" lvl="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3000" dirty="0">
              <a:solidFill>
                <a:srgbClr val="FF0000"/>
              </a:solidFill>
              <a:latin typeface="Corbe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3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 часть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365760" lvl="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000" dirty="0">
                <a:solidFill>
                  <a:prstClr val="black"/>
                </a:solidFill>
                <a:latin typeface="Corbel"/>
              </a:rPr>
              <a:t>3 часть выполняется на основе того же текста, который вы читали, работая над заданиями 2 части.</a:t>
            </a:r>
          </a:p>
          <a:p>
            <a:pPr marL="365760" lvl="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000" dirty="0">
                <a:solidFill>
                  <a:prstClr val="black"/>
                </a:solidFill>
                <a:latin typeface="Corbel"/>
              </a:rPr>
              <a:t>   Приступая к части 3, выберите одно из трёх предложенных заданий  (9.1, 9.2, 9.3.  ) и дайте письменный развёрнутый аргументированный ответ.  По форме это задание представляет собой сочинение-рассуждение.</a:t>
            </a:r>
          </a:p>
          <a:p>
            <a:pPr marL="365760" lvl="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000" dirty="0">
                <a:solidFill>
                  <a:prstClr val="black"/>
                </a:solidFill>
                <a:latin typeface="Corbel"/>
              </a:rPr>
              <a:t>    Примерное время – </a:t>
            </a:r>
            <a:r>
              <a:rPr lang="ru-RU" sz="3000" dirty="0" smtClean="0">
                <a:solidFill>
                  <a:prstClr val="black"/>
                </a:solidFill>
                <a:latin typeface="Calibri Light" pitchFamily="34" charset="0"/>
              </a:rPr>
              <a:t>80</a:t>
            </a:r>
            <a:r>
              <a:rPr lang="ru-RU" sz="3000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Corbel"/>
              </a:rPr>
              <a:t>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90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9.3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сочинения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rbel"/>
              </a:rPr>
              <a:t>Композиция </a:t>
            </a:r>
            <a:br>
              <a:rPr lang="ru-RU" sz="3600" b="1" dirty="0">
                <a:latin typeface="Corbel"/>
              </a:rPr>
            </a:br>
            <a:r>
              <a:rPr lang="ru-RU" sz="3600" b="1" dirty="0">
                <a:latin typeface="Corbel"/>
              </a:rPr>
              <a:t>сочинения-рассуждения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1 абзац – Вступление.  (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даем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толкование этического понятия, предложенного для размышления). Комментарий.</a:t>
            </a:r>
          </a:p>
          <a:p>
            <a:pPr marL="82296" lvl="0" indent="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2  абзац ( первый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аргумент-пример  из исходного  текста)</a:t>
            </a:r>
          </a:p>
          <a:p>
            <a:pPr marL="82296" lvl="0" indent="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3  абзац  (второй 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аргумент – пример  из жизненного  опыта или художественного текста).</a:t>
            </a:r>
          </a:p>
          <a:p>
            <a:pPr marL="82296" lvl="0" indent="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4 абзац – Заключение (вывод).</a:t>
            </a:r>
          </a:p>
          <a:p>
            <a:pPr marL="82296" lvl="0" indent="0" algn="ctr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Не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забывайте, что каждый последующий абзац должен содержать новую информацию. 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86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9.3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124744"/>
            <a:ext cx="8742218" cy="50014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/>
              <a:t>    </a:t>
            </a:r>
            <a:r>
              <a:rPr lang="ru-RU" sz="12800" dirty="0" smtClean="0"/>
              <a:t>Как Вы понимаете значение слова </a:t>
            </a:r>
            <a:r>
              <a:rPr lang="ru-RU" sz="12800" b="1" dirty="0" smtClean="0"/>
              <a:t>ЧЕЛОВЕЧНОСТЬ? Сформулируйте и </a:t>
            </a:r>
            <a:r>
              <a:rPr lang="ru-RU" sz="12800" dirty="0" smtClean="0"/>
              <a:t>прокомментируйте данное Вами определение. Напишите сочинение- рассуждение на тему: </a:t>
            </a:r>
            <a:r>
              <a:rPr lang="ru-RU" sz="12800" b="1" dirty="0" smtClean="0"/>
              <a:t>«Что такое человечность», взяв в качестве тезиса </a:t>
            </a:r>
            <a:r>
              <a:rPr lang="ru-RU" sz="12800" dirty="0" smtClean="0"/>
              <a:t>данное Вами определение. Аргументируя свой тезис, приведите 2 (два) примера-аргумента, подтверждающих Ваши рассуждения: </a:t>
            </a:r>
            <a:r>
              <a:rPr lang="ru-RU" sz="12800" b="1" dirty="0" smtClean="0"/>
              <a:t>один пример- </a:t>
            </a:r>
            <a:r>
              <a:rPr lang="ru-RU" sz="12800" dirty="0" smtClean="0"/>
              <a:t>аргумент приведите из прочитанного текста, а </a:t>
            </a:r>
            <a:r>
              <a:rPr lang="ru-RU" sz="12800" b="1" dirty="0" smtClean="0"/>
              <a:t>второй – из Вашего </a:t>
            </a:r>
            <a:r>
              <a:rPr lang="ru-RU" sz="12800" dirty="0" smtClean="0"/>
              <a:t>жизненного опыта. Объём сочинения должен составлять не менее 70 слов.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9.3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t="21315" r="28558" b="32545"/>
          <a:stretch>
            <a:fillRect/>
          </a:stretch>
        </p:blipFill>
        <p:spPr>
          <a:xfrm>
            <a:off x="539750" y="1916113"/>
            <a:ext cx="8231188" cy="367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9.3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40407" r="29491" b="15045"/>
          <a:stretch>
            <a:fillRect/>
          </a:stretch>
        </p:blipFill>
        <p:spPr>
          <a:xfrm>
            <a:off x="255588" y="1844675"/>
            <a:ext cx="8888412" cy="3887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820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Times New Roman</vt:lpstr>
      <vt:lpstr>Wingdings 2</vt:lpstr>
      <vt:lpstr>Тема Office</vt:lpstr>
      <vt:lpstr>Документ</vt:lpstr>
      <vt:lpstr>          Подготовка к написанию сочинения  по русскому языку на ОГЭ – 2021     (задание 9.3)    </vt:lpstr>
      <vt:lpstr>Структура экзамена                                            по русскому языку</vt:lpstr>
      <vt:lpstr>2 часть</vt:lpstr>
      <vt:lpstr>3 часть</vt:lpstr>
      <vt:lpstr>9.3  Композиция сочинения</vt:lpstr>
      <vt:lpstr>Композиция  сочинения-рассуждения </vt:lpstr>
      <vt:lpstr>Задание 9.3</vt:lpstr>
      <vt:lpstr> Задание 9.3  Критерии оценивания </vt:lpstr>
      <vt:lpstr>  Задание 9.3 Критерии оценивания </vt:lpstr>
      <vt:lpstr>Презентация PowerPoint</vt:lpstr>
      <vt:lpstr>Презентация PowerPoint</vt:lpstr>
      <vt:lpstr>  Способы толкования значения слова</vt:lpstr>
      <vt:lpstr> Вступление. Толкование значения слова</vt:lpstr>
      <vt:lpstr>  Комментарий</vt:lpstr>
      <vt:lpstr>  Логический переход. Пример из текста</vt:lpstr>
      <vt:lpstr>  Логический переход. Пример из опыта</vt:lpstr>
      <vt:lpstr>  Вывод</vt:lpstr>
      <vt:lpstr>Сочинение по шаблону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</dc:creator>
  <cp:lastModifiedBy>Юлия Алешкова</cp:lastModifiedBy>
  <cp:revision>171</cp:revision>
  <dcterms:created xsi:type="dcterms:W3CDTF">2013-05-20T20:59:09Z</dcterms:created>
  <dcterms:modified xsi:type="dcterms:W3CDTF">2021-03-22T09:29:30Z</dcterms:modified>
</cp:coreProperties>
</file>