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2"/>
  </p:notesMasterIdLst>
  <p:sldIdLst>
    <p:sldId id="257" r:id="rId2"/>
    <p:sldId id="256" r:id="rId3"/>
    <p:sldId id="265" r:id="rId4"/>
    <p:sldId id="283" r:id="rId5"/>
    <p:sldId id="266" r:id="rId6"/>
    <p:sldId id="264" r:id="rId7"/>
    <p:sldId id="270" r:id="rId8"/>
    <p:sldId id="263" r:id="rId9"/>
    <p:sldId id="262" r:id="rId10"/>
    <p:sldId id="271" r:id="rId11"/>
    <p:sldId id="259" r:id="rId12"/>
    <p:sldId id="280" r:id="rId13"/>
    <p:sldId id="276" r:id="rId14"/>
    <p:sldId id="278" r:id="rId15"/>
    <p:sldId id="273" r:id="rId16"/>
    <p:sldId id="281" r:id="rId17"/>
    <p:sldId id="279" r:id="rId18"/>
    <p:sldId id="272" r:id="rId19"/>
    <p:sldId id="277" r:id="rId20"/>
    <p:sldId id="28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E5B31-E409-471D-92D7-7BCFF8C5E3B1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F9D8F-1C15-4541-BE0C-841544F746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531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0F8B7-1610-47EA-81BF-AE052EC2B42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32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0F8B7-1610-47EA-81BF-AE052EC2B42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21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F9D8F-1C15-4541-BE0C-841544F74654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037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924944"/>
            <a:ext cx="7486600" cy="1826363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dirty="0">
                <a:ln/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Пунктуационный анализ текста. (Постановка тире)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772816"/>
            <a:ext cx="6629400" cy="1066688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  Задание 21 /2021/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332656"/>
            <a:ext cx="5940152" cy="1224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Bookman Old Style" panose="02050604050505020204" pitchFamily="18" charset="0"/>
              </a:rPr>
              <a:t>     На­блюдательность  есть умение подмечать в предметах и явлениях то, что существенно, то, что важно для до­стижения стоящей перед нами цели…</a:t>
            </a:r>
          </a:p>
        </p:txBody>
      </p:sp>
      <p:pic>
        <p:nvPicPr>
          <p:cNvPr id="5" name="Picture 3" descr="C:\Users\u s e r\Desktop\Для презентаций\чЕЛОВЕЧКИ\1393333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077072"/>
            <a:ext cx="4164013" cy="234156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070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Знаки препинания при вводных </a:t>
            </a:r>
            <a:br>
              <a:rPr lang="ru-RU" sz="3200" b="1" dirty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словах и предложениях:</a:t>
            </a:r>
            <a:endParaRPr lang="ru-RU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Запятая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dirty="0">
                <a:latin typeface="Bookman Old Style" panose="02050604050505020204" pitchFamily="18" charset="0"/>
              </a:rPr>
              <a:t>Книги</a:t>
            </a:r>
            <a:r>
              <a:rPr lang="ru-RU" sz="2000" b="1" dirty="0">
                <a:solidFill>
                  <a:srgbClr val="FF0066"/>
                </a:solidFill>
                <a:latin typeface="Bookman Old Style" panose="02050604050505020204" pitchFamily="18" charset="0"/>
              </a:rPr>
              <a:t>,</a:t>
            </a:r>
            <a:r>
              <a:rPr lang="ru-RU" sz="2000" b="1" dirty="0">
                <a:latin typeface="Bookman Old Style" panose="02050604050505020204" pitchFamily="18" charset="0"/>
              </a:rPr>
              <a:t> </a:t>
            </a:r>
            <a:r>
              <a:rPr lang="ru-RU" sz="2000" b="1" dirty="0">
                <a:solidFill>
                  <a:srgbClr val="0066FF"/>
                </a:solidFill>
                <a:latin typeface="Bookman Old Style" panose="02050604050505020204" pitchFamily="18" charset="0"/>
              </a:rPr>
              <a:t>как известно</a:t>
            </a:r>
            <a:r>
              <a:rPr lang="ru-RU" sz="2000" b="1" dirty="0">
                <a:solidFill>
                  <a:srgbClr val="FF0066"/>
                </a:solidFill>
                <a:latin typeface="Bookman Old Style" panose="02050604050505020204" pitchFamily="18" charset="0"/>
              </a:rPr>
              <a:t>,</a:t>
            </a:r>
            <a:r>
              <a:rPr lang="ru-RU" sz="2000" b="1" dirty="0">
                <a:latin typeface="Bookman Old Style" panose="02050604050505020204" pitchFamily="18" charset="0"/>
              </a:rPr>
              <a:t> издавна почитались на Руси.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000" b="1" dirty="0">
                <a:solidFill>
                  <a:srgbClr val="0066FF"/>
                </a:solidFill>
                <a:latin typeface="Bookman Old Style" panose="02050604050505020204" pitchFamily="18" charset="0"/>
              </a:rPr>
              <a:t>Как утверждают летописцы</a:t>
            </a:r>
            <a:r>
              <a:rPr lang="ru-RU" sz="2000" b="1" dirty="0">
                <a:solidFill>
                  <a:srgbClr val="FF0066"/>
                </a:solidFill>
                <a:latin typeface="Bookman Old Style" panose="02050604050505020204" pitchFamily="18" charset="0"/>
              </a:rPr>
              <a:t>,</a:t>
            </a:r>
            <a:r>
              <a:rPr lang="ru-RU" sz="2000" b="1" dirty="0">
                <a:latin typeface="Bookman Old Style" panose="02050604050505020204" pitchFamily="18" charset="0"/>
              </a:rPr>
              <a:t> Ярослав Мудрый владел большой библиотекой. </a:t>
            </a:r>
          </a:p>
          <a:p>
            <a:pPr eaLnBrk="1" hangingPunct="1">
              <a:defRPr/>
            </a:pPr>
            <a:r>
              <a:rPr lang="ru-RU" sz="2000" b="1" u="sng" dirty="0">
                <a:solidFill>
                  <a:srgbClr val="FF0000"/>
                </a:solidFill>
                <a:latin typeface="Bookman Old Style" panose="02050604050505020204" pitchFamily="18" charset="0"/>
              </a:rPr>
              <a:t>Тире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dirty="0">
                <a:latin typeface="Bookman Old Style" panose="02050604050505020204" pitchFamily="18" charset="0"/>
              </a:rPr>
              <a:t>В лесу </a:t>
            </a:r>
            <a:r>
              <a:rPr lang="ru-RU" sz="2000" b="1" dirty="0">
                <a:solidFill>
                  <a:srgbClr val="FF0066"/>
                </a:solidFill>
                <a:latin typeface="Bookman Old Style" panose="02050604050505020204" pitchFamily="18" charset="0"/>
              </a:rPr>
              <a:t>–</a:t>
            </a:r>
            <a:r>
              <a:rPr lang="ru-RU" sz="2000" b="1" dirty="0">
                <a:latin typeface="Bookman Old Style" panose="02050604050505020204" pitchFamily="18" charset="0"/>
              </a:rPr>
              <a:t> </a:t>
            </a:r>
            <a:r>
              <a:rPr lang="ru-RU" sz="2000" b="1" dirty="0">
                <a:solidFill>
                  <a:srgbClr val="0066FF"/>
                </a:solidFill>
                <a:latin typeface="Bookman Old Style" panose="02050604050505020204" pitchFamily="18" charset="0"/>
              </a:rPr>
              <a:t>как это и должно быть</a:t>
            </a:r>
            <a:r>
              <a:rPr lang="ru-RU" sz="2000" b="1" dirty="0">
                <a:latin typeface="Bookman Old Style" panose="02050604050505020204" pitchFamily="18" charset="0"/>
              </a:rPr>
              <a:t> </a:t>
            </a:r>
            <a:r>
              <a:rPr lang="ru-RU" sz="2000" b="1" dirty="0">
                <a:solidFill>
                  <a:srgbClr val="FF0066"/>
                </a:solidFill>
                <a:latin typeface="Bookman Old Style" panose="02050604050505020204" pitchFamily="18" charset="0"/>
              </a:rPr>
              <a:t>– </a:t>
            </a:r>
            <a:r>
              <a:rPr lang="ru-RU" sz="2000" b="1" dirty="0">
                <a:latin typeface="Bookman Old Style" panose="02050604050505020204" pitchFamily="18" charset="0"/>
              </a:rPr>
              <a:t>буря свирепствовала с меньшей силой.</a:t>
            </a:r>
          </a:p>
          <a:p>
            <a:pPr eaLnBrk="1" hangingPunct="1">
              <a:defRPr/>
            </a:pPr>
            <a:r>
              <a:rPr lang="ru-RU" sz="2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Скобки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dirty="0">
                <a:latin typeface="Bookman Old Style" panose="02050604050505020204" pitchFamily="18" charset="0"/>
              </a:rPr>
              <a:t>Зеленый мыс </a:t>
            </a:r>
            <a:r>
              <a:rPr lang="ru-RU" sz="2000" b="1" dirty="0">
                <a:solidFill>
                  <a:srgbClr val="FF0066"/>
                </a:solidFill>
                <a:latin typeface="Bookman Old Style" panose="02050604050505020204" pitchFamily="18" charset="0"/>
              </a:rPr>
              <a:t>(</a:t>
            </a:r>
            <a:r>
              <a:rPr lang="ru-RU" sz="2000" b="1" dirty="0">
                <a:solidFill>
                  <a:srgbClr val="0066FF"/>
                </a:solidFill>
                <a:latin typeface="Bookman Old Style" panose="02050604050505020204" pitchFamily="18" charset="0"/>
              </a:rPr>
              <a:t>так называется одно из красивейших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dirty="0">
                <a:solidFill>
                  <a:srgbClr val="0066FF"/>
                </a:solidFill>
                <a:latin typeface="Bookman Old Style" panose="02050604050505020204" pitchFamily="18" charset="0"/>
              </a:rPr>
              <a:t>мест на побережье Черного моря</a:t>
            </a:r>
            <a:r>
              <a:rPr lang="ru-RU" sz="2000" b="1" dirty="0">
                <a:solidFill>
                  <a:srgbClr val="FF0066"/>
                </a:solidFill>
                <a:latin typeface="Bookman Old Style" panose="02050604050505020204" pitchFamily="18" charset="0"/>
              </a:rPr>
              <a:t>)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i="1" dirty="0">
                <a:latin typeface="Bookman Old Style" panose="02050604050505020204" pitchFamily="18" charset="0"/>
              </a:rPr>
              <a:t> </a:t>
            </a:r>
            <a:r>
              <a:rPr lang="ru-RU" sz="2000" b="1" dirty="0">
                <a:latin typeface="Bookman Old Style" panose="02050604050505020204" pitchFamily="18" charset="0"/>
              </a:rPr>
              <a:t>находится вблизи Батуми.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6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15616" y="836712"/>
            <a:ext cx="6629400" cy="3384376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Потренируемся?</a:t>
            </a:r>
          </a:p>
        </p:txBody>
      </p:sp>
    </p:spTree>
    <p:extLst>
      <p:ext uri="{BB962C8B-B14F-4D97-AF65-F5344CB8AC3E}">
        <p14:creationId xmlns:p14="http://schemas.microsoft.com/office/powerpoint/2010/main" val="233476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7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Bookman Old Style" panose="02050604050505020204" pitchFamily="18" charset="0"/>
              </a:rPr>
              <a:t>1. Ответ: Тире ставится в соответствии с одним и тем же правилом пунктуации- при прямой речи.</a:t>
            </a:r>
          </a:p>
          <a:p>
            <a:endParaRPr lang="ru-RU" b="1" dirty="0">
              <a:latin typeface="Bookman Old Style" panose="02050604050505020204" pitchFamily="18" charset="0"/>
            </a:endParaRPr>
          </a:p>
          <a:p>
            <a:pPr marL="36576" indent="0" algn="just">
              <a:buNone/>
            </a:pPr>
            <a:r>
              <a:rPr lang="ru-RU" dirty="0">
                <a:latin typeface="Bookman Old Style" panose="02050604050505020204" pitchFamily="18" charset="0"/>
              </a:rPr>
              <a:t>(1)Я побежал к Асе и нашел ее </a:t>
            </a:r>
            <a:r>
              <a:rPr lang="ru-RU" dirty="0" err="1">
                <a:latin typeface="Bookman Old Style" panose="02050604050505020204" pitchFamily="18" charset="0"/>
              </a:rPr>
              <a:t>нераздетою</a:t>
            </a:r>
            <a:r>
              <a:rPr lang="ru-RU" dirty="0">
                <a:latin typeface="Bookman Old Style" panose="02050604050505020204" pitchFamily="18" charset="0"/>
              </a:rPr>
              <a:t>, в лихорадке, в слезах; голова у ней горела, зубы стучали. </a:t>
            </a:r>
          </a:p>
          <a:p>
            <a:pPr marL="36576" indent="0" algn="just">
              <a:buNone/>
            </a:pPr>
            <a:r>
              <a:rPr lang="ru-RU" u="sng" dirty="0">
                <a:latin typeface="Bookman Old Style" panose="02050604050505020204" pitchFamily="18" charset="0"/>
              </a:rPr>
              <a:t>(2)«Что с тобой? — спросил я, — ты больна?» </a:t>
            </a:r>
            <a:r>
              <a:rPr lang="ru-RU" u="sng" dirty="0">
                <a:solidFill>
                  <a:srgbClr val="FF0000"/>
                </a:solidFill>
                <a:latin typeface="Bookman Old Style" panose="02050604050505020204" pitchFamily="18" charset="0"/>
              </a:rPr>
              <a:t>«П?-а,-п».</a:t>
            </a:r>
          </a:p>
          <a:p>
            <a:pPr marL="36576" indent="0" algn="just">
              <a:buNone/>
            </a:pPr>
            <a:r>
              <a:rPr lang="ru-RU" dirty="0">
                <a:latin typeface="Bookman Old Style" panose="02050604050505020204" pitchFamily="18" charset="0"/>
              </a:rPr>
              <a:t>(3)Она бросилась мне на шею и начала умолять меня увезти ее как можно скорее, если я хочу, чтобы она осталась в живых... </a:t>
            </a:r>
          </a:p>
          <a:p>
            <a:pPr marL="36576" indent="0" algn="just">
              <a:buNone/>
            </a:pPr>
            <a:r>
              <a:rPr lang="ru-RU" dirty="0">
                <a:latin typeface="Bookman Old Style" panose="02050604050505020204" pitchFamily="18" charset="0"/>
              </a:rPr>
              <a:t>(4)Рыдания ее усиливаются... и вдруг сквозь эти рыдания услышал я, что она вас любит. </a:t>
            </a:r>
          </a:p>
          <a:p>
            <a:pPr marL="36576" algn="just"/>
            <a:r>
              <a:rPr lang="ru-RU" dirty="0">
                <a:latin typeface="Bookman Old Style" panose="02050604050505020204" pitchFamily="18" charset="0"/>
              </a:rPr>
              <a:t>(</a:t>
            </a:r>
            <a:r>
              <a:rPr lang="ru-RU" u="sng" dirty="0">
                <a:latin typeface="Bookman Old Style" panose="02050604050505020204" pitchFamily="18" charset="0"/>
              </a:rPr>
              <a:t>5) «Вы очень милый человек, — продолжал Гагин, — но я не понимаю, почему она вас так полюбила». </a:t>
            </a:r>
            <a:r>
              <a:rPr lang="ru-RU" u="sng" dirty="0">
                <a:solidFill>
                  <a:srgbClr val="FF0000"/>
                </a:solidFill>
                <a:latin typeface="Bookman Old Style" panose="02050604050505020204" pitchFamily="18" charset="0"/>
              </a:rPr>
              <a:t>«П,-а,-п».</a:t>
            </a:r>
          </a:p>
          <a:p>
            <a:pPr marL="36576" indent="0" algn="just">
              <a:buNone/>
            </a:pPr>
            <a:r>
              <a:rPr lang="ru-RU" dirty="0">
                <a:latin typeface="Bookman Old Style" panose="02050604050505020204" pitchFamily="18" charset="0"/>
              </a:rPr>
              <a:t>(6)Она говорит, что привязалась к вам с первого взгляда, воображает, что вы ее презираете, что вы, вероятно, знаете, кто она; она спрашивала меня, не рассказал ли я вам ее историю. </a:t>
            </a:r>
          </a:p>
          <a:p>
            <a:pPr marL="36576" indent="0" algn="just">
              <a:buNone/>
            </a:pPr>
            <a:r>
              <a:rPr lang="ru-RU" dirty="0">
                <a:latin typeface="Bookman Old Style" panose="02050604050505020204" pitchFamily="18" charset="0"/>
              </a:rPr>
              <a:t>(7)Я просидел с ней до утра; она взяла с меня слово, что нас завтра же здесь не будет, — и тогда только она заснула. </a:t>
            </a:r>
          </a:p>
          <a:p>
            <a:pPr marL="36576" indent="0" algn="just">
              <a:buNone/>
            </a:pPr>
            <a:r>
              <a:rPr lang="ru-RU" dirty="0">
                <a:latin typeface="Bookman Old Style" panose="02050604050505020204" pitchFamily="18" charset="0"/>
              </a:rPr>
              <a:t>(8)Я подумал, подумал и решил поговорить с вами. </a:t>
            </a:r>
          </a:p>
          <a:p>
            <a:pPr marL="36576" indent="0" algn="just">
              <a:buNone/>
            </a:pPr>
            <a:r>
              <a:rPr lang="ru-RU" dirty="0">
                <a:latin typeface="Bookman Old Style" panose="02050604050505020204" pitchFamily="18" charset="0"/>
              </a:rPr>
              <a:t>(9)По-моему, Ася права: самое лучшее — уехать нам обоим отсюда. </a:t>
            </a:r>
          </a:p>
          <a:p>
            <a:pPr marL="36576" indent="0" algn="just">
              <a:buNone/>
            </a:pPr>
            <a:r>
              <a:rPr lang="ru-RU" b="1" u="sng" dirty="0">
                <a:latin typeface="Bookman Old Style" panose="02050604050505020204" pitchFamily="18" charset="0"/>
              </a:rPr>
              <a:t>Ответ: 25</a:t>
            </a:r>
          </a:p>
        </p:txBody>
      </p:sp>
    </p:spTree>
    <p:extLst>
      <p:ext uri="{BB962C8B-B14F-4D97-AF65-F5344CB8AC3E}">
        <p14:creationId xmlns:p14="http://schemas.microsoft.com/office/powerpoint/2010/main" val="340746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175" y="188640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b="1" dirty="0">
                <a:latin typeface="Bookman Old Style" panose="02050604050505020204" pitchFamily="18" charset="0"/>
              </a:rPr>
              <a:t>2</a:t>
            </a:r>
            <a:r>
              <a:rPr lang="ru-RU" dirty="0">
                <a:latin typeface="Bookman Old Style" panose="02050604050505020204" pitchFamily="18" charset="0"/>
              </a:rPr>
              <a:t>. Найдите предложения, в которых </a:t>
            </a:r>
            <a:r>
              <a:rPr lang="ru-RU" b="1" dirty="0">
                <a:latin typeface="Bookman Old Style" panose="02050604050505020204" pitchFamily="18" charset="0"/>
              </a:rPr>
              <a:t>ТИРЕ</a:t>
            </a:r>
            <a:r>
              <a:rPr lang="ru-RU" dirty="0">
                <a:latin typeface="Bookman Old Style" panose="02050604050505020204" pitchFamily="18" charset="0"/>
              </a:rPr>
              <a:t> ставится в соответствии с одним и тем же правилом пунктуации. Запишите номера этих предложений. </a:t>
            </a:r>
            <a:br>
              <a:rPr lang="ru-RU" dirty="0">
                <a:latin typeface="Bookman Old Style" panose="02050604050505020204" pitchFamily="18" charset="0"/>
              </a:rPr>
            </a:br>
            <a:br>
              <a:rPr lang="ru-RU" dirty="0">
                <a:latin typeface="Bookman Old Style" panose="02050604050505020204" pitchFamily="18" charset="0"/>
              </a:rPr>
            </a:br>
            <a:r>
              <a:rPr lang="ru-RU" dirty="0">
                <a:latin typeface="Bookman Old Style" panose="02050604050505020204" pitchFamily="18" charset="0"/>
              </a:rPr>
              <a:t>(1)</a:t>
            </a:r>
            <a:r>
              <a:rPr lang="ru-RU" dirty="0" err="1">
                <a:latin typeface="Bookman Old Style" panose="02050604050505020204" pitchFamily="18" charset="0"/>
              </a:rPr>
              <a:t>Чандолаз</a:t>
            </a:r>
            <a:r>
              <a:rPr lang="ru-RU" dirty="0">
                <a:latin typeface="Bookman Old Style" panose="02050604050505020204" pitchFamily="18" charset="0"/>
              </a:rPr>
              <a:t> — крупнейший древний риф и одно из наиболее живописных мест на Дальнем Востоке. (2)Хребту более 250 миллионов лет, и это самый большой скальный массив на юге Приморья, известный к тому же огромным количеством пещер. (3)Самой глубокой является пещера </a:t>
            </a:r>
            <a:r>
              <a:rPr lang="ru-RU" dirty="0" err="1">
                <a:latin typeface="Bookman Old Style" panose="02050604050505020204" pitchFamily="18" charset="0"/>
              </a:rPr>
              <a:t>Соляник</a:t>
            </a:r>
            <a:r>
              <a:rPr lang="ru-RU" dirty="0">
                <a:latin typeface="Bookman Old Style" panose="02050604050505020204" pitchFamily="18" charset="0"/>
              </a:rPr>
              <a:t> — государственный памятник природы Приморья. (4)Её глубина составляет 125 метров, а протяжённость равняется 425 метрам. (5)Помимо подземных полостей, </a:t>
            </a:r>
            <a:r>
              <a:rPr lang="ru-RU" dirty="0" err="1">
                <a:latin typeface="Bookman Old Style" panose="02050604050505020204" pitchFamily="18" charset="0"/>
              </a:rPr>
              <a:t>Чандолаз</a:t>
            </a:r>
            <a:r>
              <a:rPr lang="ru-RU" dirty="0">
                <a:latin typeface="Bookman Old Style" panose="02050604050505020204" pitchFamily="18" charset="0"/>
              </a:rPr>
              <a:t> поражает своей необычной флорой; например, осенью произрастающие на склонах дубы с необычно большими листьями окрашиваются в алый цвет. (5)Дикий виноград, лимонник, малина — эти и многие другие растения покрывают склоны </a:t>
            </a:r>
            <a:r>
              <a:rPr lang="ru-RU" dirty="0" err="1">
                <a:latin typeface="Bookman Old Style" panose="02050604050505020204" pitchFamily="18" charset="0"/>
              </a:rPr>
              <a:t>Чандолаза</a:t>
            </a:r>
            <a:r>
              <a:rPr lang="ru-RU" dirty="0">
                <a:latin typeface="Bookman Old Style" panose="02050604050505020204" pitchFamily="18" charset="0"/>
              </a:rPr>
              <a:t>. (7)С вершины хребта стремительно бежит Серебряный ключ, славящийся своей целебной водой, — местные жители ходят сюда лечиться. (6)Для путешествий хребет удобен тем, что он относительно невысокий и все достопримечательности располагаются компактно. (9)Лучшие месяцы для посещения </a:t>
            </a:r>
            <a:r>
              <a:rPr lang="ru-RU" dirty="0" err="1">
                <a:latin typeface="Bookman Old Style" panose="02050604050505020204" pitchFamily="18" charset="0"/>
              </a:rPr>
              <a:t>Чандолаза</a:t>
            </a:r>
            <a:r>
              <a:rPr lang="ru-RU" dirty="0">
                <a:latin typeface="Bookman Old Style" panose="02050604050505020204" pitchFamily="18" charset="0"/>
              </a:rPr>
              <a:t> — август и сентябрь. </a:t>
            </a:r>
            <a:br>
              <a:rPr lang="ru-RU" dirty="0">
                <a:latin typeface="Bookman Old Style" panose="02050604050505020204" pitchFamily="18" charset="0"/>
              </a:rPr>
            </a:br>
            <a:r>
              <a:rPr lang="ru-RU" dirty="0">
                <a:latin typeface="Bookman Old Style" panose="02050604050505020204" pitchFamily="18" charset="0"/>
              </a:rPr>
              <a:t> </a:t>
            </a:r>
          </a:p>
          <a:p>
            <a:pPr algn="just" fontAlgn="base"/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616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84976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dirty="0">
                <a:latin typeface="Bookman Old Style" panose="02050604050505020204" pitchFamily="18" charset="0"/>
              </a:rPr>
              <a:t>Ответ:  </a:t>
            </a:r>
            <a:r>
              <a:rPr lang="ru-RU" b="1" dirty="0">
                <a:latin typeface="Bookman Old Style" panose="02050604050505020204" pitchFamily="18" charset="0"/>
              </a:rPr>
              <a:t>ТИРЕ</a:t>
            </a:r>
            <a:r>
              <a:rPr lang="ru-RU" dirty="0">
                <a:latin typeface="Bookman Old Style" panose="02050604050505020204" pitchFamily="18" charset="0"/>
              </a:rPr>
              <a:t> ставится между подлежащим и сказуемым (в соответствии с одним и тем же правилом пунктуации). </a:t>
            </a:r>
            <a:br>
              <a:rPr lang="ru-RU" dirty="0">
                <a:latin typeface="Bookman Old Style" panose="02050604050505020204" pitchFamily="18" charset="0"/>
              </a:rPr>
            </a:br>
            <a:br>
              <a:rPr lang="ru-RU" dirty="0">
                <a:latin typeface="Bookman Old Style" panose="02050604050505020204" pitchFamily="18" charset="0"/>
              </a:rPr>
            </a:br>
            <a:r>
              <a:rPr lang="ru-RU" sz="1600" dirty="0">
                <a:latin typeface="Bookman Old Style" panose="02050604050505020204" pitchFamily="18" charset="0"/>
              </a:rPr>
              <a:t>(1)</a:t>
            </a:r>
            <a:r>
              <a:rPr lang="ru-RU" sz="1600" b="1" u="sng" dirty="0" err="1">
                <a:latin typeface="Bookman Old Style" panose="02050604050505020204" pitchFamily="18" charset="0"/>
              </a:rPr>
              <a:t>Чандолаз</a:t>
            </a:r>
            <a:r>
              <a:rPr lang="ru-RU" sz="1600" dirty="0">
                <a:latin typeface="Bookman Old Style" panose="02050604050505020204" pitchFamily="18" charset="0"/>
              </a:rPr>
              <a:t> — крупнейший древний </a:t>
            </a:r>
            <a:r>
              <a:rPr lang="ru-RU" sz="1600" b="1" u="sng" dirty="0">
                <a:latin typeface="Bookman Old Style" panose="02050604050505020204" pitchFamily="18" charset="0"/>
              </a:rPr>
              <a:t>риф</a:t>
            </a:r>
            <a:r>
              <a:rPr lang="ru-RU" sz="1600" dirty="0">
                <a:latin typeface="Bookman Old Style" panose="02050604050505020204" pitchFamily="18" charset="0"/>
              </a:rPr>
              <a:t> и одно из наиболее живописных мест на Дальнем Востоке. </a:t>
            </a:r>
          </a:p>
          <a:p>
            <a:pPr algn="just" fontAlgn="base"/>
            <a:r>
              <a:rPr lang="ru-RU" sz="1600" dirty="0">
                <a:latin typeface="Bookman Old Style" panose="02050604050505020204" pitchFamily="18" charset="0"/>
              </a:rPr>
              <a:t>(</a:t>
            </a:r>
            <a:r>
              <a:rPr lang="ru-RU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2)Хребту более 250 миллионов лет, и это самый большой скальный массив на юге Приморья, известный к тому же огромным количеством пещер. </a:t>
            </a:r>
          </a:p>
          <a:p>
            <a:pPr algn="just" fontAlgn="base"/>
            <a:r>
              <a:rPr lang="ru-RU" sz="1600" dirty="0">
                <a:latin typeface="Bookman Old Style" panose="02050604050505020204" pitchFamily="18" charset="0"/>
              </a:rPr>
              <a:t>(</a:t>
            </a:r>
            <a:r>
              <a:rPr lang="ru-RU" sz="1600" i="1" dirty="0">
                <a:latin typeface="Bookman Old Style" panose="02050604050505020204" pitchFamily="18" charset="0"/>
              </a:rPr>
              <a:t>3)Самой глубокой является пещера </a:t>
            </a:r>
            <a:r>
              <a:rPr lang="ru-RU" sz="1600" i="1" dirty="0" err="1">
                <a:latin typeface="Bookman Old Style" panose="02050604050505020204" pitchFamily="18" charset="0"/>
              </a:rPr>
              <a:t>Соляник</a:t>
            </a:r>
            <a:r>
              <a:rPr lang="ru-RU" sz="1600" i="1" dirty="0">
                <a:latin typeface="Bookman Old Style" panose="02050604050505020204" pitchFamily="18" charset="0"/>
              </a:rPr>
              <a:t> — государственный памятник природы Приморья.( </a:t>
            </a:r>
            <a:r>
              <a:rPr lang="ru-RU" sz="1600" i="1" dirty="0">
                <a:solidFill>
                  <a:srgbClr val="C00000"/>
                </a:solidFill>
                <a:latin typeface="Bookman Old Style" panose="02050604050505020204" pitchFamily="18" charset="0"/>
              </a:rPr>
              <a:t>приложение)</a:t>
            </a:r>
            <a:r>
              <a:rPr lang="ru-RU" sz="1600" i="1" dirty="0">
                <a:latin typeface="Bookman Old Style" panose="02050604050505020204" pitchFamily="18" charset="0"/>
              </a:rPr>
              <a:t> </a:t>
            </a:r>
          </a:p>
          <a:p>
            <a:pPr algn="just" fontAlgn="base"/>
            <a:r>
              <a:rPr lang="ru-RU" sz="1600" dirty="0">
                <a:latin typeface="Bookman Old Style" panose="02050604050505020204" pitchFamily="18" charset="0"/>
              </a:rPr>
              <a:t>(</a:t>
            </a:r>
            <a:r>
              <a:rPr lang="ru-RU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4)Её глубина составляет 125 метров, а протяжённость равняется 425 метрам. </a:t>
            </a:r>
            <a:r>
              <a:rPr lang="ru-RU" sz="1600" dirty="0">
                <a:latin typeface="Bookman Old Style" panose="02050604050505020204" pitchFamily="18" charset="0"/>
              </a:rPr>
              <a:t>(</a:t>
            </a:r>
            <a:r>
              <a:rPr lang="ru-RU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5)Помимо подземных полостей, </a:t>
            </a:r>
            <a:r>
              <a:rPr lang="ru-RU" sz="1600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Чандолаз</a:t>
            </a:r>
            <a:r>
              <a:rPr lang="ru-RU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 поражает своей необычной флорой; например, осенью произрастающие на склонах дубы с необычно большими листьями окрашиваются в алый цвет. </a:t>
            </a:r>
          </a:p>
          <a:p>
            <a:pPr algn="just" fontAlgn="base"/>
            <a:r>
              <a:rPr lang="ru-RU" sz="1600" dirty="0">
                <a:latin typeface="Bookman Old Style" panose="02050604050505020204" pitchFamily="18" charset="0"/>
              </a:rPr>
              <a:t>(</a:t>
            </a:r>
            <a:r>
              <a:rPr lang="ru-RU" sz="1600" i="1" dirty="0">
                <a:latin typeface="Bookman Old Style" panose="02050604050505020204" pitchFamily="18" charset="0"/>
              </a:rPr>
              <a:t>6)Дикий виноград, лимонник, малина — эти и многие другие растения покрывают склоны </a:t>
            </a:r>
            <a:r>
              <a:rPr lang="ru-RU" sz="1600" i="1" dirty="0" err="1">
                <a:latin typeface="Bookman Old Style" panose="02050604050505020204" pitchFamily="18" charset="0"/>
              </a:rPr>
              <a:t>Чандолаза</a:t>
            </a:r>
            <a:r>
              <a:rPr lang="ru-RU" sz="1600" i="1" dirty="0">
                <a:latin typeface="Bookman Old Style" panose="02050604050505020204" pitchFamily="18" charset="0"/>
              </a:rPr>
              <a:t>. ( </a:t>
            </a:r>
            <a:r>
              <a:rPr lang="ru-RU" sz="1600" i="1" dirty="0">
                <a:solidFill>
                  <a:srgbClr val="C00000"/>
                </a:solidFill>
                <a:latin typeface="Bookman Old Style" panose="02050604050505020204" pitchFamily="18" charset="0"/>
              </a:rPr>
              <a:t>тире при обобщающем слове)</a:t>
            </a:r>
          </a:p>
          <a:p>
            <a:pPr algn="just" fontAlgn="base"/>
            <a:r>
              <a:rPr lang="ru-RU" sz="1600" dirty="0">
                <a:latin typeface="Bookman Old Style" panose="02050604050505020204" pitchFamily="18" charset="0"/>
              </a:rPr>
              <a:t>(</a:t>
            </a:r>
            <a:r>
              <a:rPr lang="ru-RU" sz="1600" i="1" dirty="0">
                <a:latin typeface="Bookman Old Style" panose="02050604050505020204" pitchFamily="18" charset="0"/>
              </a:rPr>
              <a:t>7)С вершины хребта стремительно бежит Серебряный ключ, славящийся своей целебной водой, — местные жители ходят сюда лечиться.( </a:t>
            </a:r>
            <a:r>
              <a:rPr lang="ru-RU" sz="16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БСП)</a:t>
            </a:r>
          </a:p>
          <a:p>
            <a:pPr algn="just" fontAlgn="base"/>
            <a:r>
              <a:rPr lang="ru-RU" sz="1600" dirty="0">
                <a:latin typeface="Bookman Old Style" panose="02050604050505020204" pitchFamily="18" charset="0"/>
              </a:rPr>
              <a:t> (</a:t>
            </a:r>
            <a:r>
              <a:rPr lang="ru-RU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8)Для путешествий хребет удобен тем, что он относительно невысокий и все достопримечательности располагаются компактно. </a:t>
            </a:r>
          </a:p>
          <a:p>
            <a:pPr algn="just" fontAlgn="base"/>
            <a:r>
              <a:rPr lang="ru-RU" sz="1600" dirty="0">
                <a:latin typeface="Bookman Old Style" panose="02050604050505020204" pitchFamily="18" charset="0"/>
              </a:rPr>
              <a:t>(</a:t>
            </a:r>
            <a:r>
              <a:rPr lang="ru-RU" sz="1600" b="1" u="sng" dirty="0">
                <a:latin typeface="Bookman Old Style" panose="02050604050505020204" pitchFamily="18" charset="0"/>
              </a:rPr>
              <a:t>9)Лучшие месяцы </a:t>
            </a:r>
            <a:r>
              <a:rPr lang="ru-RU" sz="1600" dirty="0">
                <a:latin typeface="Bookman Old Style" panose="02050604050505020204" pitchFamily="18" charset="0"/>
              </a:rPr>
              <a:t>для посещения </a:t>
            </a:r>
            <a:r>
              <a:rPr lang="ru-RU" sz="1600" dirty="0" err="1">
                <a:latin typeface="Bookman Old Style" panose="02050604050505020204" pitchFamily="18" charset="0"/>
              </a:rPr>
              <a:t>Чандолаза</a:t>
            </a:r>
            <a:r>
              <a:rPr lang="ru-RU" sz="1600" dirty="0">
                <a:latin typeface="Bookman Old Style" panose="02050604050505020204" pitchFamily="18" charset="0"/>
              </a:rPr>
              <a:t> — </a:t>
            </a:r>
            <a:r>
              <a:rPr lang="ru-RU" sz="1600" b="1" u="sng" dirty="0">
                <a:latin typeface="Bookman Old Style" panose="02050604050505020204" pitchFamily="18" charset="0"/>
              </a:rPr>
              <a:t>август и сентябрь. </a:t>
            </a:r>
            <a:br>
              <a:rPr lang="ru-RU" sz="1600" dirty="0">
                <a:latin typeface="Bookman Old Style" panose="02050604050505020204" pitchFamily="18" charset="0"/>
              </a:rPr>
            </a:br>
            <a:r>
              <a:rPr lang="ru-RU" sz="1600" dirty="0">
                <a:latin typeface="Bookman Old Style" panose="02050604050505020204" pitchFamily="18" charset="0"/>
              </a:rPr>
              <a:t> </a:t>
            </a:r>
          </a:p>
          <a:p>
            <a:pPr algn="just" fontAlgn="base"/>
            <a:r>
              <a:rPr lang="ru-RU" sz="1600" b="1" dirty="0">
                <a:latin typeface="Bookman Old Style" panose="02050604050505020204" pitchFamily="18" charset="0"/>
              </a:rPr>
              <a:t>Ответ: 19 ( тире между подлежащим и сказуемым)</a:t>
            </a:r>
          </a:p>
        </p:txBody>
      </p:sp>
    </p:spTree>
    <p:extLst>
      <p:ext uri="{BB962C8B-B14F-4D97-AF65-F5344CB8AC3E}">
        <p14:creationId xmlns:p14="http://schemas.microsoft.com/office/powerpoint/2010/main" val="372775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Bookman Old Style" panose="02050604050505020204" pitchFamily="18" charset="0"/>
              </a:rPr>
              <a:t>3. Найдите предложения, в которых </a:t>
            </a:r>
            <a:r>
              <a:rPr lang="ru-RU" b="1" dirty="0">
                <a:latin typeface="Bookman Old Style" panose="02050604050505020204" pitchFamily="18" charset="0"/>
              </a:rPr>
              <a:t>ТИРЕ</a:t>
            </a:r>
            <a:r>
              <a:rPr lang="ru-RU" dirty="0">
                <a:latin typeface="Bookman Old Style" panose="02050604050505020204" pitchFamily="18" charset="0"/>
              </a:rPr>
              <a:t> ставится в соответствии с одним и тем же правилом пунктуации. Запишите номера этих предложений. </a:t>
            </a:r>
            <a:br>
              <a:rPr lang="ru-RU" dirty="0">
                <a:latin typeface="Bookman Old Style" panose="02050604050505020204" pitchFamily="18" charset="0"/>
              </a:rPr>
            </a:br>
            <a:br>
              <a:rPr lang="ru-RU" dirty="0">
                <a:latin typeface="Bookman Old Style" panose="02050604050505020204" pitchFamily="18" charset="0"/>
              </a:rPr>
            </a:br>
            <a:r>
              <a:rPr lang="ru-RU" dirty="0">
                <a:latin typeface="Bookman Old Style" panose="02050604050505020204" pitchFamily="18" charset="0"/>
              </a:rPr>
              <a:t>(1) Двуглавый Эльбрус — высочайшая вершина Европы и своеобразная визитная карточка Северного Кавказа. (2) Считается, что название «Эльбрус» происходит от персидского слова «</a:t>
            </a:r>
            <a:r>
              <a:rPr lang="ru-RU" dirty="0" err="1">
                <a:latin typeface="Bookman Old Style" panose="02050604050505020204" pitchFamily="18" charset="0"/>
              </a:rPr>
              <a:t>эльборос</a:t>
            </a:r>
            <a:r>
              <a:rPr lang="ru-RU" dirty="0">
                <a:latin typeface="Bookman Old Style" panose="02050604050505020204" pitchFamily="18" charset="0"/>
              </a:rPr>
              <a:t>», что означает «блистающий» или «сверкающий». (3) Склоны Эльбруса — одно большое ледовое поле. (4) Вечный снег начинается с высоты около 3800 метров. (5)От фирнового покрова, покрывающего обе вершины, отходят в стороны 23 ледника, которые питают три крупные реки: Баксан, Малку и Кубань. (6) Научные исследования показали, что двуглавый исполин — спящий вулкан, последнее извержение которого, вероятно, состоялось в 50 году нашей эры. (7) О том, что в его недрах сохраняются горячие массы, говорят расположенные поблизости от его склонов термальные источники. (8) В недрах Эльбруса рождаются и знаменитые лечебные воды городов-курортов Северного Кавказа: Кисловодска, Пятигорска, Ессентуков, Железноводска. </a:t>
            </a:r>
          </a:p>
        </p:txBody>
      </p:sp>
    </p:spTree>
    <p:extLst>
      <p:ext uri="{BB962C8B-B14F-4D97-AF65-F5344CB8AC3E}">
        <p14:creationId xmlns:p14="http://schemas.microsoft.com/office/powerpoint/2010/main" val="2146616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8569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Bookman Old Style" panose="02050604050505020204" pitchFamily="18" charset="0"/>
              </a:rPr>
              <a:t>3.  </a:t>
            </a:r>
            <a:r>
              <a:rPr lang="ru-RU" b="1" dirty="0">
                <a:latin typeface="Bookman Old Style" panose="02050604050505020204" pitchFamily="18" charset="0"/>
              </a:rPr>
              <a:t>ТИРЕ</a:t>
            </a:r>
            <a:r>
              <a:rPr lang="ru-RU" dirty="0">
                <a:latin typeface="Bookman Old Style" panose="02050604050505020204" pitchFamily="18" charset="0"/>
              </a:rPr>
              <a:t> ставится в соответствии с одним и тем же правилом пунктуации- между подлежащим и сказуемым. </a:t>
            </a:r>
            <a:br>
              <a:rPr lang="ru-RU" dirty="0">
                <a:latin typeface="Bookman Old Style" panose="02050604050505020204" pitchFamily="18" charset="0"/>
              </a:rPr>
            </a:br>
            <a:br>
              <a:rPr lang="ru-RU" dirty="0">
                <a:latin typeface="Bookman Old Style" panose="02050604050505020204" pitchFamily="18" charset="0"/>
              </a:rPr>
            </a:br>
            <a:r>
              <a:rPr lang="ru-RU" dirty="0">
                <a:latin typeface="Bookman Old Style" panose="02050604050505020204" pitchFamily="18" charset="0"/>
              </a:rPr>
              <a:t>(1) Двуглавый </a:t>
            </a:r>
            <a:r>
              <a:rPr lang="ru-RU" u="sng" dirty="0">
                <a:latin typeface="Bookman Old Style" panose="02050604050505020204" pitchFamily="18" charset="0"/>
              </a:rPr>
              <a:t>Эльбрус</a:t>
            </a:r>
            <a:r>
              <a:rPr lang="ru-RU" dirty="0">
                <a:latin typeface="Bookman Old Style" panose="02050604050505020204" pitchFamily="18" charset="0"/>
              </a:rPr>
              <a:t> — высочайшая </a:t>
            </a:r>
            <a:r>
              <a:rPr lang="ru-RU" u="sng" dirty="0">
                <a:latin typeface="Bookman Old Style" panose="02050604050505020204" pitchFamily="18" charset="0"/>
              </a:rPr>
              <a:t>вершина</a:t>
            </a:r>
            <a:r>
              <a:rPr lang="ru-RU" dirty="0">
                <a:latin typeface="Bookman Old Style" panose="02050604050505020204" pitchFamily="18" charset="0"/>
              </a:rPr>
              <a:t> Европы и своеобразная визитная карточка Северного Кавказа.</a:t>
            </a:r>
          </a:p>
          <a:p>
            <a:r>
              <a:rPr lang="ru-RU" dirty="0">
                <a:latin typeface="Bookman Old Style" panose="02050604050505020204" pitchFamily="18" charset="0"/>
              </a:rPr>
              <a:t> (2) Считается, что название «Эльбрус» происходит от персидского слова «</a:t>
            </a:r>
            <a:r>
              <a:rPr lang="ru-RU" dirty="0" err="1">
                <a:latin typeface="Bookman Old Style" panose="02050604050505020204" pitchFamily="18" charset="0"/>
              </a:rPr>
              <a:t>эльборос</a:t>
            </a:r>
            <a:r>
              <a:rPr lang="ru-RU" dirty="0">
                <a:latin typeface="Bookman Old Style" panose="02050604050505020204" pitchFamily="18" charset="0"/>
              </a:rPr>
              <a:t>», что означает «блистающий» или «сверкающий». </a:t>
            </a:r>
          </a:p>
          <a:p>
            <a:r>
              <a:rPr lang="ru-RU" dirty="0">
                <a:latin typeface="Bookman Old Style" panose="02050604050505020204" pitchFamily="18" charset="0"/>
              </a:rPr>
              <a:t>(3) </a:t>
            </a:r>
            <a:r>
              <a:rPr lang="ru-RU" u="sng" dirty="0">
                <a:latin typeface="Bookman Old Style" panose="02050604050505020204" pitchFamily="18" charset="0"/>
              </a:rPr>
              <a:t>Склоны </a:t>
            </a:r>
            <a:r>
              <a:rPr lang="ru-RU" dirty="0">
                <a:latin typeface="Bookman Old Style" panose="02050604050505020204" pitchFamily="18" charset="0"/>
              </a:rPr>
              <a:t>Эльбруса — одно большое ледовое </a:t>
            </a:r>
            <a:r>
              <a:rPr lang="ru-RU" u="sng" dirty="0">
                <a:latin typeface="Bookman Old Style" panose="02050604050505020204" pitchFamily="18" charset="0"/>
              </a:rPr>
              <a:t>поле. </a:t>
            </a:r>
          </a:p>
          <a:p>
            <a:r>
              <a:rPr lang="ru-RU" dirty="0">
                <a:latin typeface="Bookman Old Style" panose="02050604050505020204" pitchFamily="18" charset="0"/>
              </a:rPr>
              <a:t>(4) Вечный снег начинается с высоты около 3800 метров. </a:t>
            </a:r>
          </a:p>
          <a:p>
            <a:r>
              <a:rPr lang="ru-RU" dirty="0">
                <a:latin typeface="Bookman Old Style" panose="02050604050505020204" pitchFamily="18" charset="0"/>
              </a:rPr>
              <a:t>(5)От фирнового покрова, покрывающего обе вершины, отходят в стороны 23 ледника, которые питают три крупные реки: Баксан, Малку и Кубань. </a:t>
            </a:r>
          </a:p>
          <a:p>
            <a:r>
              <a:rPr lang="ru-RU" dirty="0">
                <a:latin typeface="Bookman Old Style" panose="02050604050505020204" pitchFamily="18" charset="0"/>
              </a:rPr>
              <a:t>(6) Научные исследования показали, что двуглавый </a:t>
            </a:r>
            <a:r>
              <a:rPr lang="ru-RU" u="sng" dirty="0">
                <a:latin typeface="Bookman Old Style" panose="02050604050505020204" pitchFamily="18" charset="0"/>
              </a:rPr>
              <a:t>исполин</a:t>
            </a:r>
            <a:r>
              <a:rPr lang="ru-RU" dirty="0">
                <a:latin typeface="Bookman Old Style" panose="02050604050505020204" pitchFamily="18" charset="0"/>
              </a:rPr>
              <a:t> — спящий </a:t>
            </a:r>
            <a:r>
              <a:rPr lang="ru-RU" u="sng" dirty="0">
                <a:latin typeface="Bookman Old Style" panose="02050604050505020204" pitchFamily="18" charset="0"/>
              </a:rPr>
              <a:t>вулкан</a:t>
            </a:r>
            <a:r>
              <a:rPr lang="ru-RU" dirty="0">
                <a:latin typeface="Bookman Old Style" panose="02050604050505020204" pitchFamily="18" charset="0"/>
              </a:rPr>
              <a:t>, последнее извержение которого, вероятно, состоялось в 50 году нашей эры. </a:t>
            </a:r>
          </a:p>
          <a:p>
            <a:r>
              <a:rPr lang="ru-RU" dirty="0">
                <a:latin typeface="Bookman Old Style" panose="02050604050505020204" pitchFamily="18" charset="0"/>
              </a:rPr>
              <a:t>(7) О том, что в его недрах сохраняются горячие массы, говорят расположенные поблизости от его склонов термальные источники. </a:t>
            </a:r>
          </a:p>
          <a:p>
            <a:r>
              <a:rPr lang="ru-RU" dirty="0">
                <a:latin typeface="Bookman Old Style" panose="02050604050505020204" pitchFamily="18" charset="0"/>
              </a:rPr>
              <a:t>(8) В недрах Эльбруса рождаются и знаменитые лечебные воды городов-курортов Северного Кавказа: Кисловодска, Пятигорска, Ессентуков, Железноводска</a:t>
            </a:r>
          </a:p>
          <a:p>
            <a:r>
              <a:rPr lang="ru-RU" b="1" dirty="0">
                <a:latin typeface="Bookman Old Style" panose="02050604050505020204" pitchFamily="18" charset="0"/>
              </a:rPr>
              <a:t>Ответ:136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7954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Bookman Old Style" panose="02050604050505020204" pitchFamily="18" charset="0"/>
              </a:rPr>
              <a:t>4. Найдите предложения, в которых </a:t>
            </a:r>
            <a:r>
              <a:rPr lang="ru-RU" b="1" dirty="0">
                <a:latin typeface="Bookman Old Style" panose="02050604050505020204" pitchFamily="18" charset="0"/>
              </a:rPr>
              <a:t>ТИРЕ</a:t>
            </a:r>
            <a:r>
              <a:rPr lang="ru-RU" dirty="0">
                <a:latin typeface="Bookman Old Style" panose="02050604050505020204" pitchFamily="18" charset="0"/>
              </a:rPr>
              <a:t> ставится в соответствии с одним и тем же правилом пунктуации. Запишите номера этих предложений. </a:t>
            </a:r>
            <a:br>
              <a:rPr lang="ru-RU" dirty="0">
                <a:latin typeface="Bookman Old Style" panose="02050604050505020204" pitchFamily="18" charset="0"/>
              </a:rPr>
            </a:br>
            <a:br>
              <a:rPr lang="ru-RU" dirty="0">
                <a:latin typeface="Bookman Old Style" panose="02050604050505020204" pitchFamily="18" charset="0"/>
              </a:rPr>
            </a:br>
            <a:r>
              <a:rPr lang="ru-RU" dirty="0">
                <a:latin typeface="Bookman Old Style" panose="02050604050505020204" pitchFamily="18" charset="0"/>
              </a:rPr>
              <a:t>(1) </a:t>
            </a:r>
            <a:r>
              <a:rPr lang="ru-RU" dirty="0" err="1">
                <a:latin typeface="Bookman Old Style" panose="02050604050505020204" pitchFamily="18" charset="0"/>
              </a:rPr>
              <a:t>Хатангский</a:t>
            </a:r>
            <a:r>
              <a:rPr lang="ru-RU" dirty="0">
                <a:latin typeface="Bookman Old Style" panose="02050604050505020204" pitchFamily="18" charset="0"/>
              </a:rPr>
              <a:t> тракт — торговый путь на северо-западе полуострова Таймыр, проложенный русскими купцами в XVII веке. (2)В XIX столетии здесь сформировался отдельный этнос — долганы, самый молодой из малочисленных народов Таймыра, впитавший традиции эвенков, якутов и других северных народностей. (3) На картах XIX века </a:t>
            </a:r>
            <a:r>
              <a:rPr lang="ru-RU" dirty="0" err="1">
                <a:latin typeface="Bookman Old Style" panose="02050604050505020204" pitchFamily="18" charset="0"/>
              </a:rPr>
              <a:t>Хатангский</a:t>
            </a:r>
            <a:r>
              <a:rPr lang="ru-RU" dirty="0">
                <a:latin typeface="Bookman Old Style" panose="02050604050505020204" pitchFamily="18" charset="0"/>
              </a:rPr>
              <a:t> тракт выглядит как пунктирная линия, вытянутая от современной Дудинки в сторону моря Лаптевых. (4)К северу от тракта простирается тундра, к югу — неприступное плато </a:t>
            </a:r>
            <a:r>
              <a:rPr lang="ru-RU" dirty="0" err="1">
                <a:latin typeface="Bookman Old Style" panose="02050604050505020204" pitchFamily="18" charset="0"/>
              </a:rPr>
              <a:t>Путорана</a:t>
            </a:r>
            <a:r>
              <a:rPr lang="ru-RU" dirty="0">
                <a:latin typeface="Bookman Old Style" panose="02050604050505020204" pitchFamily="18" charset="0"/>
              </a:rPr>
              <a:t>. (5) Каждая точка линии — обустроенное жилище (зимовье), где можно было переждать непогоду и холода. (6) Большинство зимовий закладывалось русскими первопроходцами, поэтому </a:t>
            </a:r>
            <a:r>
              <a:rPr lang="ru-RU" dirty="0" err="1">
                <a:latin typeface="Bookman Old Style" panose="02050604050505020204" pitchFamily="18" charset="0"/>
              </a:rPr>
              <a:t>Хатангский</a:t>
            </a:r>
            <a:r>
              <a:rPr lang="ru-RU" dirty="0">
                <a:latin typeface="Bookman Old Style" panose="02050604050505020204" pitchFamily="18" charset="0"/>
              </a:rPr>
              <a:t> тракт часто называли «большой русской дорогой». (7) По </a:t>
            </a:r>
            <a:r>
              <a:rPr lang="ru-RU" dirty="0" err="1">
                <a:latin typeface="Bookman Old Style" panose="02050604050505020204" pitchFamily="18" charset="0"/>
              </a:rPr>
              <a:t>Хатангскому</a:t>
            </a:r>
            <a:r>
              <a:rPr lang="ru-RU" dirty="0">
                <a:latin typeface="Bookman Old Style" panose="02050604050505020204" pitchFamily="18" charset="0"/>
              </a:rPr>
              <a:t> тракту ездили купцы, ученые и проповедники. (8) Путешественникам доставались пушнина и надежные проводники по тундре. (9) Коренным жителям — медная посуда, соль, порох, язык и религия. </a:t>
            </a:r>
          </a:p>
          <a:p>
            <a:pPr algn="just"/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07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903649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Bookman Old Style" panose="02050604050505020204" pitchFamily="18" charset="0"/>
              </a:rPr>
              <a:t>4. </a:t>
            </a:r>
            <a:r>
              <a:rPr lang="ru-RU" b="1" dirty="0">
                <a:latin typeface="Bookman Old Style" panose="02050604050505020204" pitchFamily="18" charset="0"/>
              </a:rPr>
              <a:t>ТИРЕ</a:t>
            </a:r>
            <a:r>
              <a:rPr lang="ru-RU" dirty="0">
                <a:latin typeface="Bookman Old Style" panose="02050604050505020204" pitchFamily="18" charset="0"/>
              </a:rPr>
              <a:t> ставится в соответствии с одним и тем же правилом пунктуации( два варианта) </a:t>
            </a:r>
            <a:br>
              <a:rPr lang="ru-RU" dirty="0">
                <a:latin typeface="Bookman Old Style" panose="02050604050505020204" pitchFamily="18" charset="0"/>
              </a:rPr>
            </a:br>
            <a:r>
              <a:rPr lang="ru-RU" dirty="0">
                <a:latin typeface="Bookman Old Style" panose="02050604050505020204" pitchFamily="18" charset="0"/>
              </a:rPr>
              <a:t>(1) </a:t>
            </a:r>
            <a:r>
              <a:rPr lang="ru-RU" dirty="0" err="1">
                <a:latin typeface="Bookman Old Style" panose="02050604050505020204" pitchFamily="18" charset="0"/>
              </a:rPr>
              <a:t>Хатангский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u="sng" dirty="0">
                <a:latin typeface="Bookman Old Style" panose="02050604050505020204" pitchFamily="18" charset="0"/>
              </a:rPr>
              <a:t>тракт</a:t>
            </a:r>
            <a:r>
              <a:rPr lang="ru-RU" dirty="0">
                <a:latin typeface="Bookman Old Style" panose="02050604050505020204" pitchFamily="18" charset="0"/>
              </a:rPr>
              <a:t> — торговый </a:t>
            </a:r>
            <a:r>
              <a:rPr lang="ru-RU" u="sng" dirty="0">
                <a:latin typeface="Bookman Old Style" panose="02050604050505020204" pitchFamily="18" charset="0"/>
              </a:rPr>
              <a:t>путь</a:t>
            </a:r>
            <a:r>
              <a:rPr lang="ru-RU" dirty="0">
                <a:latin typeface="Bookman Old Style" panose="02050604050505020204" pitchFamily="18" charset="0"/>
              </a:rPr>
              <a:t> на северо-западе полуострова Таймыр, проложенный русскими купцами в XVII веке. ( тире </a:t>
            </a:r>
            <a:r>
              <a:rPr lang="ru-RU" b="1" dirty="0">
                <a:latin typeface="Bookman Old Style" panose="02050604050505020204" pitchFamily="18" charset="0"/>
              </a:rPr>
              <a:t>между подлежащим и сказуемым)</a:t>
            </a:r>
            <a:endParaRPr lang="ru-RU" dirty="0">
              <a:latin typeface="Bookman Old Style" panose="02050604050505020204" pitchFamily="18" charset="0"/>
            </a:endParaRPr>
          </a:p>
          <a:p>
            <a:r>
              <a:rPr lang="ru-RU" dirty="0">
                <a:latin typeface="Bookman Old Style" panose="02050604050505020204" pitchFamily="18" charset="0"/>
              </a:rPr>
              <a:t>(2)В XIX столетии здесь сформировался отдельный этнос — долганы, самый молодой из малочисленных народов Таймыра, впитавший традиции эвенков, якутов и других северных народностей. </a:t>
            </a:r>
          </a:p>
          <a:p>
            <a:pPr algn="just"/>
            <a:r>
              <a:rPr lang="ru-RU" dirty="0">
                <a:latin typeface="Bookman Old Style" panose="02050604050505020204" pitchFamily="18" charset="0"/>
              </a:rPr>
              <a:t>(3) На картах XIX века </a:t>
            </a:r>
            <a:r>
              <a:rPr lang="ru-RU" dirty="0" err="1">
                <a:latin typeface="Bookman Old Style" panose="02050604050505020204" pitchFamily="18" charset="0"/>
              </a:rPr>
              <a:t>Хатангский</a:t>
            </a:r>
            <a:r>
              <a:rPr lang="ru-RU" dirty="0">
                <a:latin typeface="Bookman Old Style" panose="02050604050505020204" pitchFamily="18" charset="0"/>
              </a:rPr>
              <a:t> тракт выглядит как пунктирная линия, вытянутая от современной Дудинки в сторону моря Лаптевых. </a:t>
            </a:r>
            <a:r>
              <a:rPr lang="ru-RU" dirty="0">
                <a:solidFill>
                  <a:srgbClr val="FF0000"/>
                </a:solidFill>
                <a:latin typeface="Bookman Old Style" panose="02050604050505020204" pitchFamily="18" charset="0"/>
              </a:rPr>
              <a:t>(4)К северу от тракта простирается тундра, к югу —(простирается)  неприступное плато </a:t>
            </a:r>
            <a:r>
              <a:rPr lang="ru-RU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Путорана</a:t>
            </a:r>
            <a:r>
              <a:rPr lang="ru-RU" dirty="0">
                <a:solidFill>
                  <a:srgbClr val="FF0000"/>
                </a:solidFill>
                <a:latin typeface="Bookman Old Style" panose="02050604050505020204" pitchFamily="18" charset="0"/>
              </a:rPr>
              <a:t>.( неполное предложение) </a:t>
            </a:r>
          </a:p>
          <a:p>
            <a:pPr algn="just"/>
            <a:r>
              <a:rPr lang="ru-RU" dirty="0">
                <a:latin typeface="Bookman Old Style" panose="02050604050505020204" pitchFamily="18" charset="0"/>
              </a:rPr>
              <a:t>(5) Каждая </a:t>
            </a:r>
            <a:r>
              <a:rPr lang="ru-RU" u="sng" dirty="0">
                <a:latin typeface="Bookman Old Style" panose="02050604050505020204" pitchFamily="18" charset="0"/>
              </a:rPr>
              <a:t>точка линии </a:t>
            </a:r>
            <a:r>
              <a:rPr lang="ru-RU" dirty="0">
                <a:latin typeface="Bookman Old Style" panose="02050604050505020204" pitchFamily="18" charset="0"/>
              </a:rPr>
              <a:t>— обустроенное </a:t>
            </a:r>
            <a:r>
              <a:rPr lang="ru-RU" u="sng" dirty="0">
                <a:latin typeface="Bookman Old Style" panose="02050604050505020204" pitchFamily="18" charset="0"/>
              </a:rPr>
              <a:t>жилище </a:t>
            </a:r>
            <a:r>
              <a:rPr lang="ru-RU" dirty="0">
                <a:latin typeface="Bookman Old Style" panose="02050604050505020204" pitchFamily="18" charset="0"/>
              </a:rPr>
              <a:t>(зимовье), где можно было переждать непогоду и холода. (тире </a:t>
            </a:r>
            <a:r>
              <a:rPr lang="ru-RU" b="1" dirty="0">
                <a:latin typeface="Bookman Old Style" panose="02050604050505020204" pitchFamily="18" charset="0"/>
              </a:rPr>
              <a:t>между подлежащим и сказуемым)</a:t>
            </a:r>
            <a:endParaRPr lang="ru-RU" dirty="0">
              <a:latin typeface="Bookman Old Style" panose="02050604050505020204" pitchFamily="18" charset="0"/>
            </a:endParaRPr>
          </a:p>
          <a:p>
            <a:pPr algn="just"/>
            <a:r>
              <a:rPr lang="ru-RU" dirty="0">
                <a:latin typeface="Bookman Old Style" panose="02050604050505020204" pitchFamily="18" charset="0"/>
              </a:rPr>
              <a:t>(6) Большинство зимовий закладывалось русскими первопроходцами, поэтому </a:t>
            </a:r>
            <a:r>
              <a:rPr lang="ru-RU" dirty="0" err="1">
                <a:latin typeface="Bookman Old Style" panose="02050604050505020204" pitchFamily="18" charset="0"/>
              </a:rPr>
              <a:t>Хатангский</a:t>
            </a:r>
            <a:r>
              <a:rPr lang="ru-RU" dirty="0">
                <a:latin typeface="Bookman Old Style" panose="02050604050505020204" pitchFamily="18" charset="0"/>
              </a:rPr>
              <a:t> тракт часто называли «большой русской дорогой». (7) По </a:t>
            </a:r>
            <a:r>
              <a:rPr lang="ru-RU" dirty="0" err="1">
                <a:latin typeface="Bookman Old Style" panose="02050604050505020204" pitchFamily="18" charset="0"/>
              </a:rPr>
              <a:t>Хатангскому</a:t>
            </a:r>
            <a:r>
              <a:rPr lang="ru-RU" dirty="0">
                <a:latin typeface="Bookman Old Style" panose="02050604050505020204" pitchFamily="18" charset="0"/>
              </a:rPr>
              <a:t> тракту ездили купцы, ученые и проповедники. </a:t>
            </a:r>
          </a:p>
          <a:p>
            <a:pPr algn="just"/>
            <a:r>
              <a:rPr lang="ru-RU" dirty="0">
                <a:latin typeface="Bookman Old Style" panose="02050604050505020204" pitchFamily="18" charset="0"/>
              </a:rPr>
              <a:t>(8) Путешественникам доставались пушнина и надежные проводники по тундре. </a:t>
            </a:r>
          </a:p>
          <a:p>
            <a:pPr algn="just"/>
            <a:r>
              <a:rPr lang="ru-RU" dirty="0">
                <a:solidFill>
                  <a:srgbClr val="FF0000"/>
                </a:solidFill>
                <a:latin typeface="Bookman Old Style" panose="02050604050505020204" pitchFamily="18" charset="0"/>
              </a:rPr>
              <a:t>(9)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Bookman Old Style" panose="02050604050505020204" pitchFamily="18" charset="0"/>
              </a:rPr>
              <a:t>Коренным жителям — ( доставалась)  медная посуда, соль, порох, язык и религия. ( неполное предложение)  </a:t>
            </a:r>
          </a:p>
          <a:p>
            <a:pPr algn="just"/>
            <a:endParaRPr lang="ru-RU" dirty="0">
              <a:latin typeface="Bookman Old Style" panose="02050604050505020204" pitchFamily="18" charset="0"/>
            </a:endParaRPr>
          </a:p>
          <a:p>
            <a:pPr algn="just"/>
            <a:r>
              <a:rPr lang="ru-RU" b="1" dirty="0">
                <a:latin typeface="Bookman Old Style" panose="02050604050505020204" pitchFamily="18" charset="0"/>
              </a:rPr>
              <a:t>Ответ: 15( между подлежащим и сказуемым)</a:t>
            </a:r>
          </a:p>
          <a:p>
            <a:pPr algn="just"/>
            <a:r>
              <a:rPr lang="ru-RU" b="1" dirty="0">
                <a:latin typeface="Bookman Old Style" panose="02050604050505020204" pitchFamily="18" charset="0"/>
              </a:rPr>
              <a:t> или 49 ( неполные предложения)</a:t>
            </a:r>
          </a:p>
          <a:p>
            <a:pPr algn="just"/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15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9912" y="476672"/>
            <a:ext cx="50040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Bookman Old Style" panose="02050604050505020204" pitchFamily="18" charset="0"/>
              </a:rPr>
              <a:t>   Самые наблюдательные люди — дети. Потом — художники.</a:t>
            </a:r>
          </a:p>
          <a:p>
            <a:r>
              <a:rPr lang="ru-RU" b="1" i="1" dirty="0">
                <a:latin typeface="Bookman Old Style" panose="02050604050505020204" pitchFamily="18" charset="0"/>
              </a:rPr>
              <a:t>                                     </a:t>
            </a:r>
            <a:r>
              <a:rPr lang="ru-RU" i="1" dirty="0">
                <a:latin typeface="Bookman Old Style" panose="02050604050505020204" pitchFamily="18" charset="0"/>
              </a:rPr>
              <a:t>В. Шукшин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772816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latin typeface="Bookman Old Style" panose="02050604050505020204" pitchFamily="18" charset="0"/>
              </a:rPr>
              <a:t>Для успешного  выполнении этого задания дам полезный совет: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dirty="0">
              <a:latin typeface="Bookman Old Style" panose="0205060405050502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latin typeface="Bookman Old Style" panose="02050604050505020204" pitchFamily="18" charset="0"/>
              </a:rPr>
              <a:t> </a:t>
            </a:r>
            <a:r>
              <a:rPr lang="en-US" sz="2000" dirty="0">
                <a:latin typeface="Bookman Old Style" panose="02050604050505020204" pitchFamily="18" charset="0"/>
              </a:rPr>
              <a:t>C</a:t>
            </a:r>
            <a:r>
              <a:rPr lang="ru-RU" sz="2000" dirty="0">
                <a:latin typeface="Bookman Old Style" panose="02050604050505020204" pitchFamily="18" charset="0"/>
              </a:rPr>
              <a:t> большой высоты можно насладиться необычной панорамой: речки, озёра, рощи, домики, люди… Чего больше всего на вашей картинке?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Bookman Old Style" panose="02050604050505020204" pitchFamily="18" charset="0"/>
              </a:rPr>
              <a:t>Точно так же и с текстом этого задания: внимательно разглядывайте предложения- и вы увидите, что какая-то синтаксическая конструкция повторяется, а значит, повторяются и условия для постановки знака препинания.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000" dirty="0">
              <a:latin typeface="Bookman Old Style" panose="0205060405050502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Bookman Old Style" panose="02050604050505020204" pitchFamily="18" charset="0"/>
              </a:rPr>
              <a:t>Желаю правильных ответов на экзамене!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43963"/>
            <a:ext cx="1133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P.S.</a:t>
            </a:r>
            <a:endParaRPr lang="ru-RU" sz="32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04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268760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sz="2400" dirty="0">
                <a:latin typeface="Bookman Old Style" panose="02050604050505020204" pitchFamily="18" charset="0"/>
              </a:rPr>
              <a:t>Знаки препинания между подлежащим и сказуемым; 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sz="2400" dirty="0">
                <a:latin typeface="Bookman Old Style" panose="02050604050505020204" pitchFamily="18" charset="0"/>
              </a:rPr>
              <a:t>Знаки препинания при сравнительных оборотах; 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sz="2400" dirty="0">
                <a:latin typeface="Bookman Old Style" panose="02050604050505020204" pitchFamily="18" charset="0"/>
              </a:rPr>
              <a:t>Знаки препинания при уточняющих членах предложения; 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sz="2400" dirty="0">
                <a:latin typeface="Bookman Old Style" panose="02050604050505020204" pitchFamily="18" charset="0"/>
              </a:rPr>
              <a:t>Знаки препинания в предложениях со словами и конструкциями, грамматически не связанными с членами предложения; 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sz="2400" dirty="0">
                <a:latin typeface="Bookman Old Style" panose="02050604050505020204" pitchFamily="18" charset="0"/>
              </a:rPr>
              <a:t>Знаки препинания при прямой речи, цитировании; 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sz="2400" dirty="0">
                <a:latin typeface="Bookman Old Style" panose="02050604050505020204" pitchFamily="18" charset="0"/>
              </a:rPr>
              <a:t>Знаки препинания в бессоюзном сложном предложении; 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sz="2400" dirty="0">
                <a:latin typeface="Bookman Old Style" panose="02050604050505020204" pitchFamily="18" charset="0"/>
              </a:rPr>
              <a:t>Тире в простом и сложном предложениях. 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Темы, которые необходимо знать, чтобы правильно выполнить это задание:    </a:t>
            </a:r>
            <a:br>
              <a:rPr lang="ru-RU" sz="2800" b="1" dirty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endParaRPr lang="ru-RU" sz="28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08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996952"/>
            <a:ext cx="74706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Благодарю за внимание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Презентацию подготовила Жукова И.А, учитель русского языка и литературы </a:t>
            </a:r>
            <a:br>
              <a:rPr lang="ru-RU" dirty="0"/>
            </a:br>
            <a:r>
              <a:rPr lang="ru-RU" dirty="0"/>
              <a:t>ЛГ МАОУ «СОШ №2»</a:t>
            </a:r>
          </a:p>
        </p:txBody>
      </p:sp>
    </p:spTree>
    <p:extLst>
      <p:ext uri="{BB962C8B-B14F-4D97-AF65-F5344CB8AC3E}">
        <p14:creationId xmlns:p14="http://schemas.microsoft.com/office/powerpoint/2010/main" val="378856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16632"/>
            <a:ext cx="7467600" cy="936104"/>
          </a:xfrm>
        </p:spPr>
        <p:txBody>
          <a:bodyPr/>
          <a:lstStyle/>
          <a:p>
            <a:pPr fontAlgn="base"/>
            <a:r>
              <a:rPr lang="ru-RU" b="1" dirty="0"/>
              <a:t> </a:t>
            </a:r>
            <a:r>
              <a:rPr lang="ru-RU" sz="3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Формулировка задания</a:t>
            </a:r>
            <a:r>
              <a:rPr lang="ru-RU" b="1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040560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>
                <a:latin typeface="Bookman Old Style" panose="02050604050505020204" pitchFamily="18" charset="0"/>
              </a:rPr>
              <a:t>Найдите предложения, в которых тире ставится в соответствии с одним и тем же правилом пунктуации. Запишите номера этих предложений.</a:t>
            </a:r>
          </a:p>
          <a:p>
            <a:endParaRPr lang="ru-RU" sz="2000" b="1" dirty="0">
              <a:latin typeface="Bookman Old Style" panose="02050604050505020204" pitchFamily="18" charset="0"/>
            </a:endParaRPr>
          </a:p>
          <a:p>
            <a:pPr marL="36576" indent="0" algn="just">
              <a:buNone/>
            </a:pPr>
            <a:r>
              <a:rPr lang="ru-RU" sz="2000" dirty="0">
                <a:latin typeface="Bookman Old Style" panose="02050604050505020204" pitchFamily="18" charset="0"/>
              </a:rPr>
              <a:t> (1)Я побежал к Асе и нашел ее </a:t>
            </a:r>
            <a:r>
              <a:rPr lang="ru-RU" sz="2000" dirty="0" err="1">
                <a:latin typeface="Bookman Old Style" panose="02050604050505020204" pitchFamily="18" charset="0"/>
              </a:rPr>
              <a:t>нераздетою</a:t>
            </a:r>
            <a:r>
              <a:rPr lang="ru-RU" sz="2000" dirty="0">
                <a:latin typeface="Bookman Old Style" panose="02050604050505020204" pitchFamily="18" charset="0"/>
              </a:rPr>
              <a:t>, в лихорадке, в слезах; голова у ней горела, зубы стучали. (2)«Что с тобой? — спросил я, — ты больна?» (3)Она бросилась мне на шею и начала умолять меня увезти ее как можно скорее, если я хочу, чтобы она осталась в живых... (4)Рыдания ее усиливаются... и вдруг сквозь эти рыдания услышал я, что она вас любит. (5)»Вы очень милый человек, — продолжал Гагин, — но я не понимаю, почему она вас так полюбила». (6)Она говорит, что привязалась к вам с первого взгляда, воображает, что вы ее презираете, что вы, вероятно, знаете, кто она; она спрашивала меня, не рассказал ли я вам ее историю. (7)Я просидел с ней до утра; она взяла с меня слово, что нас завтра же здесь не будет, — и тогда только она заснула. (8)Я подумал, подумал и решил поговорить с вами. (9)По-моему, Ася права: самое лучшее — уехать нам обоим отсюда. </a:t>
            </a:r>
          </a:p>
          <a:p>
            <a:pPr marL="36576" indent="0" algn="just">
              <a:buNone/>
            </a:pPr>
            <a:endParaRPr lang="ru-RU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83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C0B59FE-CCE1-4972-92D8-F763A7FE6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92896"/>
            <a:ext cx="9144000" cy="3633267"/>
          </a:xfrm>
        </p:spPr>
        <p:txBody>
          <a:bodyPr>
            <a:normAutofit/>
          </a:bodyPr>
          <a:lstStyle/>
          <a:p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ВСПОМНИМ  ТЕОРИЮ</a:t>
            </a:r>
          </a:p>
        </p:txBody>
      </p:sp>
    </p:spTree>
    <p:extLst>
      <p:ext uri="{BB962C8B-B14F-4D97-AF65-F5344CB8AC3E}">
        <p14:creationId xmlns:p14="http://schemas.microsoft.com/office/powerpoint/2010/main" val="153460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504" y="1124744"/>
            <a:ext cx="4752528" cy="4896544"/>
          </a:xfrm>
        </p:spPr>
        <p:txBody>
          <a:bodyPr>
            <a:normAutofit/>
          </a:bodyPr>
          <a:lstStyle/>
          <a:p>
            <a:pPr marL="355600" lvl="1" indent="55563" fontAlgn="t"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Тире ставится:</a:t>
            </a:r>
          </a:p>
          <a:p>
            <a:pPr marL="0" lvl="1" indent="0" algn="just" fontAlgn="t">
              <a:buNone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1.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Книга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–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источник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знаний.</a:t>
            </a:r>
          </a:p>
          <a:p>
            <a:pPr marL="0" lvl="1" indent="0" algn="just" fontAlgn="t">
              <a:buNone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2.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Спешить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– делу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вредить.</a:t>
            </a:r>
          </a:p>
          <a:p>
            <a:pPr marL="0" lvl="1" indent="0" algn="just" fontAlgn="t">
              <a:buNone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3.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Шестью семь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–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сорок два.</a:t>
            </a:r>
          </a:p>
          <a:p>
            <a:pPr marL="0" lvl="1" indent="0" fontAlgn="t">
              <a:buNone/>
            </a:pP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***</a:t>
            </a:r>
          </a:p>
          <a:p>
            <a:pPr marL="0" lvl="1" indent="0" fontAlgn="t">
              <a:buNone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 </a:t>
            </a:r>
            <a:r>
              <a:rPr lang="ru-RU" sz="1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Грустить 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 прошлом – скучная </a:t>
            </a:r>
            <a:r>
              <a:rPr lang="ru-RU" sz="1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работа.</a:t>
            </a:r>
          </a:p>
          <a:p>
            <a:pPr marL="0" lvl="1" indent="0" algn="just" fontAlgn="t">
              <a:buNone/>
            </a:pP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2. </a:t>
            </a:r>
            <a:r>
              <a:rPr lang="ru-RU" sz="1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Пятнадцать лет 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– </a:t>
            </a:r>
            <a:r>
              <a:rPr lang="ru-RU" sz="1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счастливая пора. </a:t>
            </a:r>
          </a:p>
          <a:p>
            <a:pPr marL="0" lvl="1" indent="0" algn="just" fontAlgn="t">
              <a:buNone/>
            </a:pPr>
            <a:r>
              <a:rPr lang="ru-RU" sz="3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</a:t>
            </a:r>
            <a:r>
              <a:rPr lang="ru-RU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***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marL="0" lvl="1" indent="0" algn="just" fontAlgn="t">
              <a:buNone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1.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Правда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- </a:t>
            </a:r>
            <a:r>
              <a:rPr lang="ru-RU" sz="2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это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победа совести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 человеке.</a:t>
            </a:r>
          </a:p>
          <a:p>
            <a:pPr marL="0" lvl="1" indent="0" algn="just" fontAlgn="t">
              <a:buNone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.Чтение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– </a:t>
            </a:r>
            <a:r>
              <a:rPr lang="ru-RU" sz="2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вот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лучшее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учение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</a:t>
            </a:r>
          </a:p>
          <a:p>
            <a:pPr marL="0" lvl="1" indent="0" algn="just" fontAlgn="t">
              <a:buNone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3.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Решиться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- </a:t>
            </a:r>
            <a:r>
              <a:rPr lang="ru-RU" sz="2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значит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победить. </a:t>
            </a:r>
          </a:p>
          <a:p>
            <a:pPr marL="0" lvl="1" indent="0" algn="just" fontAlgn="t">
              <a:buFont typeface="Arial" pitchFamily="34" charset="0"/>
              <a:buAutoNum type="arabicPeriod"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 algn="just" fontAlgn="t">
              <a:buFont typeface="Arial" pitchFamily="34" charset="0"/>
              <a:buAutoNum type="arabicPeriod"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 algn="just" fontAlgn="t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 algn="just" fontAlgn="t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 algn="just" fontAlgn="t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 algn="just" fontAlgn="t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 algn="just" fontAlgn="t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54380" lvl="1" indent="-342900" algn="just" fontAlgn="t">
              <a:buAutoNum type="arabicPeriod"/>
            </a:pP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54380" lvl="1" indent="-342900" algn="just" fontAlgn="t">
              <a:buAutoNum type="arabicPeriod"/>
            </a:pP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1196752"/>
            <a:ext cx="4028256" cy="440740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Тире не ставится:</a:t>
            </a:r>
          </a:p>
          <a:p>
            <a:pPr marL="0" lvl="8" indent="0">
              <a:buNone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Ты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мой 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дядюшка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,  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я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твой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племянник.</a:t>
            </a:r>
          </a:p>
          <a:p>
            <a:pPr marL="0" lvl="8" indent="0">
              <a:buNone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2.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Речи </a:t>
            </a:r>
            <a:r>
              <a:rPr lang="ru-RU" sz="20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как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мед, а дела </a:t>
            </a:r>
            <a:r>
              <a:rPr lang="ru-RU" sz="20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как</a:t>
            </a:r>
            <a:r>
              <a:rPr lang="ru-RU" sz="2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полынь.    (</a:t>
            </a:r>
            <a:r>
              <a:rPr lang="ru-RU" sz="2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словно,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</a:p>
          <a:p>
            <a:pPr marL="0" lvl="8" indent="0">
              <a:buNone/>
            </a:pP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               </a:t>
            </a:r>
            <a:r>
              <a:rPr lang="ru-RU" sz="2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будто, </a:t>
            </a:r>
          </a:p>
          <a:p>
            <a:pPr marL="0" lvl="8" indent="0">
              <a:buNone/>
            </a:pP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                       </a:t>
            </a:r>
            <a:r>
              <a:rPr lang="ru-RU" sz="2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что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)</a:t>
            </a:r>
          </a:p>
          <a:p>
            <a:pPr marL="0" lvl="8" indent="0">
              <a:buNone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3. 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Попытка </a:t>
            </a:r>
            <a:r>
              <a:rPr lang="ru-RU" sz="2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не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пытка,  а спрос </a:t>
            </a:r>
            <a:r>
              <a:rPr lang="ru-RU" sz="2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не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беда.</a:t>
            </a:r>
          </a:p>
          <a:p>
            <a:pPr marL="0" lvl="8" indent="0">
              <a:buNone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4.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Девочка внимательна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и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сосредоточе</a:t>
            </a:r>
            <a:r>
              <a:rPr lang="ru-RU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нн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1066130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Bookman Old Style" panose="02050604050505020204" pitchFamily="18" charset="0"/>
              </a:rPr>
              <a:t>     </a:t>
            </a:r>
            <a:r>
              <a:rPr lang="ru-RU" sz="2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Тире между подлежащим и сказуемым</a:t>
            </a:r>
          </a:p>
        </p:txBody>
      </p:sp>
    </p:spTree>
    <p:extLst>
      <p:ext uri="{BB962C8B-B14F-4D97-AF65-F5344CB8AC3E}">
        <p14:creationId xmlns:p14="http://schemas.microsoft.com/office/powerpoint/2010/main" val="15265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280920" cy="70609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700" b="1" dirty="0">
                <a:latin typeface="Bookman Old Style" panose="02050604050505020204" pitchFamily="18" charset="0"/>
              </a:rPr>
            </a:br>
            <a:r>
              <a:rPr lang="ru-RU" sz="27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ТИРЕ В НЕПОЛНОМ ПРЕДЛОЖЕНИИ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836712"/>
            <a:ext cx="8856984" cy="452596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17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Неполные предложения</a:t>
            </a:r>
            <a:r>
              <a:rPr lang="ru-RU" sz="1700" dirty="0">
                <a:latin typeface="Bookman Old Style" panose="02050604050505020204" pitchFamily="18" charset="0"/>
              </a:rPr>
              <a:t> - это предложения, в которых пропущен любой член предложения, необходимый для полноты строения и значения данного предложения. 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700" dirty="0">
                <a:latin typeface="Bookman Old Style" panose="02050604050505020204" pitchFamily="18" charset="0"/>
              </a:rPr>
              <a:t>Не путайте </a:t>
            </a:r>
            <a:r>
              <a:rPr lang="ru-RU" sz="1700" u="sng" dirty="0">
                <a:latin typeface="Bookman Old Style" panose="02050604050505020204" pitchFamily="18" charset="0"/>
              </a:rPr>
              <a:t>неполные п</a:t>
            </a:r>
            <a:r>
              <a:rPr lang="ru-RU" sz="1700" dirty="0">
                <a:latin typeface="Bookman Old Style" panose="02050604050505020204" pitchFamily="18" charset="0"/>
              </a:rPr>
              <a:t>редложения с </a:t>
            </a:r>
            <a:r>
              <a:rPr lang="ru-RU" sz="1700" u="sng" dirty="0">
                <a:latin typeface="Bookman Old Style" panose="02050604050505020204" pitchFamily="18" charset="0"/>
              </a:rPr>
              <a:t>односоставными</a:t>
            </a:r>
            <a:r>
              <a:rPr lang="ru-RU" sz="1700" dirty="0">
                <a:latin typeface="Bookman Old Style" panose="02050604050505020204" pitchFamily="18" charset="0"/>
              </a:rPr>
              <a:t>: в односоставных отсутствует подлежащее или сказуемое, но смысл предложения при этом понятен </a:t>
            </a:r>
            <a:r>
              <a:rPr lang="ru-RU" sz="16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(Ночь. Улица. Фонарь. Аптека… или:  Цыплят по осени считают.)</a:t>
            </a:r>
            <a:r>
              <a:rPr lang="ru-RU" sz="1600" dirty="0">
                <a:latin typeface="Bookman Old Style" panose="02050604050505020204" pitchFamily="18" charset="0"/>
              </a:rPr>
              <a:t> 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700" dirty="0">
                <a:latin typeface="Bookman Old Style" panose="02050604050505020204" pitchFamily="18" charset="0"/>
              </a:rPr>
              <a:t>В неполном предложении пропущенный член предложения легко восстанавливается ЛОГИЧЕСКИ или из предыдущих частей предложения/предложений</a:t>
            </a:r>
            <a:r>
              <a:rPr lang="ru-RU" sz="1800" dirty="0">
                <a:latin typeface="Bookman Old Style" panose="02050604050505020204" pitchFamily="18" charset="0"/>
              </a:rPr>
              <a:t> </a:t>
            </a:r>
            <a:r>
              <a:rPr lang="ru-RU" sz="18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(  - Я завтра уезжаю. – </a:t>
            </a:r>
            <a:r>
              <a:rPr lang="ru-RU" sz="18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Куда</a:t>
            </a:r>
            <a:r>
              <a:rPr lang="ru-RU" sz="1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?</a:t>
            </a:r>
            <a:r>
              <a:rPr lang="ru-RU" sz="18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429000"/>
            <a:ext cx="856895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None/>
            </a:pPr>
            <a:r>
              <a:rPr lang="ru-RU" b="1" dirty="0">
                <a:latin typeface="Bookman Old Style" panose="02050604050505020204" pitchFamily="18" charset="0"/>
              </a:rPr>
              <a:t>Мы села – в пепел, грады – в прах,</a:t>
            </a:r>
            <a:br>
              <a:rPr lang="ru-RU" b="1" dirty="0">
                <a:latin typeface="Bookman Old Style" panose="02050604050505020204" pitchFamily="18" charset="0"/>
              </a:rPr>
            </a:br>
            <a:r>
              <a:rPr lang="ru-RU" b="1" dirty="0">
                <a:latin typeface="Bookman Old Style" panose="02050604050505020204" pitchFamily="18" charset="0"/>
              </a:rPr>
              <a:t>В мечи – серпы и плуги. </a:t>
            </a:r>
          </a:p>
          <a:p>
            <a:pPr marL="114300"/>
            <a:r>
              <a:rPr lang="ru-RU" b="1" i="1" dirty="0">
                <a:latin typeface="Bookman Old Style" panose="02050604050505020204" pitchFamily="18" charset="0"/>
              </a:rPr>
              <a:t>                                 </a:t>
            </a:r>
            <a:r>
              <a:rPr lang="ru-RU" sz="1400" b="1" i="1" dirty="0">
                <a:latin typeface="Bookman Old Style" panose="02050604050505020204" pitchFamily="18" charset="0"/>
              </a:rPr>
              <a:t>(</a:t>
            </a:r>
            <a:r>
              <a:rPr lang="ru-RU" sz="1400" b="1" i="1" dirty="0" err="1">
                <a:latin typeface="Bookman Old Style" panose="02050604050505020204" pitchFamily="18" charset="0"/>
              </a:rPr>
              <a:t>В.А.Жуковский</a:t>
            </a:r>
            <a:r>
              <a:rPr lang="ru-RU" sz="1400" b="1" dirty="0">
                <a:latin typeface="Bookman Old Style" panose="02050604050505020204" pitchFamily="18" charset="0"/>
              </a:rPr>
              <a:t>)</a:t>
            </a:r>
            <a:r>
              <a:rPr lang="ru-RU" sz="14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</a:p>
          <a:p>
            <a:pPr marL="114300"/>
            <a:r>
              <a:rPr lang="ru-RU" b="1" dirty="0">
                <a:latin typeface="Bookman Old Style" panose="02050604050505020204" pitchFamily="18" charset="0"/>
              </a:rPr>
              <a:t>Я за свечку,  свечка  - в печку.</a:t>
            </a:r>
            <a:r>
              <a:rPr lang="ru-RU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          </a:t>
            </a:r>
            <a:r>
              <a:rPr lang="ru-RU" sz="16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Эллиптические предложения</a:t>
            </a:r>
            <a:endParaRPr lang="ru-RU" sz="1600" b="1" dirty="0">
              <a:latin typeface="Bookman Old Style" panose="02050604050505020204" pitchFamily="18" charset="0"/>
            </a:endParaRPr>
          </a:p>
          <a:p>
            <a:pPr marL="114300" indent="0">
              <a:buNone/>
            </a:pPr>
            <a:r>
              <a:rPr lang="ru-RU" sz="1400" b="1" i="1" dirty="0">
                <a:latin typeface="Bookman Old Style" panose="02050604050505020204" pitchFamily="18" charset="0"/>
              </a:rPr>
              <a:t>                                         (К. Чуковский)</a:t>
            </a:r>
          </a:p>
          <a:p>
            <a:pPr marL="114300" indent="0">
              <a:buNone/>
            </a:pPr>
            <a:endParaRPr lang="ru-RU" sz="1400" b="1" i="1" dirty="0">
              <a:latin typeface="Bookman Old Style" panose="02050604050505020204" pitchFamily="18" charset="0"/>
            </a:endParaRPr>
          </a:p>
          <a:p>
            <a:pPr marL="114300" indent="0">
              <a:buNone/>
            </a:pPr>
            <a:r>
              <a:rPr lang="ru-RU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     </a:t>
            </a:r>
            <a:endParaRPr lang="ru-RU" b="1" dirty="0">
              <a:latin typeface="Bookman Old Style" panose="02050604050505020204" pitchFamily="18" charset="0"/>
            </a:endParaRPr>
          </a:p>
          <a:p>
            <a:pPr marL="114300" indent="0" algn="just">
              <a:buNone/>
            </a:pPr>
            <a:r>
              <a:rPr lang="ru-RU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Эллипсис</a:t>
            </a:r>
            <a:r>
              <a:rPr lang="ru-RU" b="1" dirty="0">
                <a:latin typeface="Bookman Old Style" panose="02050604050505020204" pitchFamily="18" charset="0"/>
              </a:rPr>
              <a:t> - сознательный пропуск в предложении слова, которое легко восстанавливается из контекста (</a:t>
            </a:r>
            <a:r>
              <a:rPr lang="ru-RU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т.е. подставить слова можно, но не нужно, они пропущены сознательно!).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643572" y="4581128"/>
            <a:ext cx="4296580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Правая фигурная скобка 9"/>
          <p:cNvSpPr/>
          <p:nvPr/>
        </p:nvSpPr>
        <p:spPr>
          <a:xfrm rot="925417">
            <a:off x="4499992" y="3573016"/>
            <a:ext cx="659504" cy="122558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76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79512" y="773416"/>
            <a:ext cx="4536504" cy="5319880"/>
          </a:xfrm>
          <a:ln>
            <a:noFill/>
          </a:ln>
        </p:spPr>
        <p:txBody>
          <a:bodyPr>
            <a:noAutofit/>
          </a:bodyPr>
          <a:lstStyle/>
          <a:p>
            <a:pPr lvl="0" indent="-342900" fontAlgn="base">
              <a:lnSpc>
                <a:spcPct val="80000"/>
              </a:lnSpc>
              <a:spcAft>
                <a:spcPct val="0"/>
              </a:spcAft>
              <a:buClr>
                <a:srgbClr val="3333CC"/>
              </a:buClr>
              <a:buSzPct val="80000"/>
              <a:buNone/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   </a:t>
            </a:r>
            <a:r>
              <a:rPr lang="ru-RU" sz="2000" b="1" kern="0" dirty="0">
                <a:solidFill>
                  <a:srgbClr val="000000"/>
                </a:solidFill>
                <a:latin typeface="Bookman Old Style" panose="02050604050505020204" pitchFamily="18" charset="0"/>
                <a:cs typeface="Arial" pitchFamily="34" charset="0"/>
              </a:rPr>
              <a:t>(противопоставление)</a:t>
            </a:r>
          </a:p>
          <a:p>
            <a:pPr marL="114300" indent="0">
              <a:buNone/>
            </a:pPr>
            <a:r>
              <a:rPr lang="ru-RU" sz="2000" b="1" dirty="0">
                <a:latin typeface="Bookman Old Style" panose="02050604050505020204" pitchFamily="18" charset="0"/>
                <a:cs typeface="Arial" pitchFamily="34" charset="0"/>
              </a:rPr>
              <a:t>1.  [     ] – [    ].</a:t>
            </a:r>
          </a:p>
          <a:p>
            <a:pPr marL="114300" indent="0">
              <a:buNone/>
            </a:pPr>
            <a:r>
              <a:rPr lang="ru-RU" sz="2000" dirty="0">
                <a:latin typeface="Bookman Old Style" panose="02050604050505020204" pitchFamily="18" charset="0"/>
              </a:rPr>
              <a:t>          </a:t>
            </a:r>
            <a:r>
              <a:rPr lang="ru-RU" sz="2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(а, но)</a:t>
            </a:r>
          </a:p>
          <a:p>
            <a:pPr marL="114300" indent="0">
              <a:buNone/>
            </a:pPr>
            <a:r>
              <a:rPr lang="ru-RU" sz="2000" b="1" dirty="0">
                <a:latin typeface="Bookman Old Style" panose="02050604050505020204" pitchFamily="18" charset="0"/>
                <a:cs typeface="Arial" pitchFamily="34" charset="0"/>
              </a:rPr>
              <a:t>2. [ Время, условие ] – [     ].</a:t>
            </a:r>
            <a:endParaRPr lang="ru-RU" sz="20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marL="114300" indent="0">
              <a:buNone/>
            </a:pPr>
            <a:r>
              <a:rPr lang="ru-RU" sz="2000" b="1" dirty="0">
                <a:solidFill>
                  <a:srgbClr val="FF3300"/>
                </a:solidFill>
                <a:latin typeface="Bookman Old Style" panose="02050604050505020204" pitchFamily="18" charset="0"/>
                <a:cs typeface="Times New Roman" pitchFamily="18" charset="0"/>
              </a:rPr>
              <a:t>     </a:t>
            </a:r>
            <a:r>
              <a:rPr lang="ru-RU" sz="2000" b="1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(если, когда)</a:t>
            </a:r>
          </a:p>
          <a:p>
            <a:pPr marL="114300" indent="0">
              <a:buNone/>
            </a:pPr>
            <a:endParaRPr lang="ru-RU" sz="2000" b="1" dirty="0">
              <a:solidFill>
                <a:srgbClr val="FF0000"/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sz="2000" b="1" dirty="0">
                <a:latin typeface="Bookman Old Style" panose="02050604050505020204" pitchFamily="18" charset="0"/>
                <a:cs typeface="Arial" pitchFamily="34" charset="0"/>
              </a:rPr>
              <a:t>3.  [     ] – [вывод, следствие]</a:t>
            </a:r>
          </a:p>
          <a:p>
            <a:pPr marL="114300" indent="0">
              <a:buNone/>
            </a:pPr>
            <a:r>
              <a:rPr lang="ru-RU" sz="2000" b="1" dirty="0">
                <a:solidFill>
                  <a:srgbClr val="FF3300"/>
                </a:solidFill>
                <a:latin typeface="Bookman Old Style" panose="02050604050505020204" pitchFamily="18" charset="0"/>
                <a:cs typeface="Times New Roman" pitchFamily="18" charset="0"/>
              </a:rPr>
              <a:t>           </a:t>
            </a:r>
            <a:r>
              <a:rPr lang="ru-RU" sz="2000" b="1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(так что, поэтому)</a:t>
            </a:r>
          </a:p>
          <a:p>
            <a:pPr marL="114300" indent="0">
              <a:buNone/>
            </a:pPr>
            <a:endParaRPr lang="ru-RU" sz="2000" b="1" dirty="0">
              <a:solidFill>
                <a:srgbClr val="FF0000"/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sz="2000" b="1" dirty="0">
                <a:latin typeface="Bookman Old Style" panose="02050604050505020204" pitchFamily="18" charset="0"/>
                <a:cs typeface="Times New Roman" pitchFamily="18" charset="0"/>
              </a:rPr>
              <a:t> </a:t>
            </a:r>
          </a:p>
          <a:p>
            <a:pPr marL="11430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itchFamily="18" charset="0"/>
              </a:rPr>
              <a:t>4.  </a:t>
            </a:r>
            <a:r>
              <a:rPr lang="ru-RU" sz="2000" b="1" dirty="0">
                <a:latin typeface="Bookman Old Style" panose="02050604050505020204" pitchFamily="18" charset="0"/>
                <a:cs typeface="Arial" pitchFamily="34" charset="0"/>
              </a:rPr>
              <a:t>[     ] – [    ]!</a:t>
            </a:r>
            <a:r>
              <a:rPr lang="ru-RU" sz="2000" b="1" i="1" dirty="0">
                <a:latin typeface="Bookman Old Style" panose="02050604050505020204" pitchFamily="18" charset="0"/>
                <a:cs typeface="Arial" pitchFamily="34" charset="0"/>
              </a:rPr>
              <a:t> </a:t>
            </a:r>
          </a:p>
          <a:p>
            <a:pPr marL="114300" indent="0">
              <a:buNone/>
            </a:pPr>
            <a:r>
              <a:rPr lang="ru-RU" sz="2000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Bookman Old Style" panose="02050604050505020204" pitchFamily="18" charset="0"/>
                <a:cs typeface="Arial" pitchFamily="34" charset="0"/>
              </a:rPr>
              <a:t>(быстрая смена событий)</a:t>
            </a:r>
          </a:p>
          <a:p>
            <a:pPr marL="114300" indent="0">
              <a:buNone/>
            </a:pPr>
            <a:r>
              <a:rPr lang="ru-RU" sz="2000" b="1" dirty="0">
                <a:latin typeface="Bookman Old Style" panose="02050604050505020204" pitchFamily="18" charset="0"/>
                <a:cs typeface="Arial" pitchFamily="34" charset="0"/>
              </a:rPr>
              <a:t>5</a:t>
            </a:r>
            <a:r>
              <a:rPr lang="ru-RU" sz="2000" b="1" dirty="0">
                <a:solidFill>
                  <a:srgbClr val="FF0000"/>
                </a:solidFill>
                <a:latin typeface="Bookman Old Style" panose="02050604050505020204" pitchFamily="18" charset="0"/>
                <a:cs typeface="Arial" pitchFamily="34" charset="0"/>
              </a:rPr>
              <a:t>. </a:t>
            </a:r>
            <a:r>
              <a:rPr lang="ru-RU" sz="2000" b="1" dirty="0">
                <a:latin typeface="Bookman Old Style" panose="02050604050505020204" pitchFamily="18" charset="0"/>
                <a:cs typeface="Arial" pitchFamily="34" charset="0"/>
              </a:rPr>
              <a:t>[     ] – [сравнение].</a:t>
            </a:r>
            <a:r>
              <a:rPr lang="ru-RU" sz="2000" b="1" i="1" dirty="0">
                <a:latin typeface="Bookman Old Style" panose="02050604050505020204" pitchFamily="18" charset="0"/>
                <a:cs typeface="Arial" pitchFamily="34" charset="0"/>
              </a:rPr>
              <a:t> </a:t>
            </a:r>
          </a:p>
          <a:p>
            <a:pPr marL="114300" indent="0">
              <a:buNone/>
            </a:pPr>
            <a:r>
              <a:rPr lang="ru-RU" sz="2000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(</a:t>
            </a:r>
            <a:r>
              <a:rPr lang="ru-RU" sz="2000" b="1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словно; как; будто; точно; что</a:t>
            </a:r>
            <a:r>
              <a:rPr lang="ru-RU" sz="2000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)</a:t>
            </a:r>
            <a:r>
              <a:rPr lang="ru-RU" sz="2000" b="1" i="1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 </a:t>
            </a:r>
            <a:endParaRPr lang="en-US" sz="2000" b="1" i="1" dirty="0">
              <a:solidFill>
                <a:srgbClr val="FF0000"/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ru-RU" sz="20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7025" y="773415"/>
            <a:ext cx="4389471" cy="524787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Clr>
                <a:schemeClr val="tx1"/>
              </a:buClr>
              <a:buNone/>
              <a:defRPr/>
            </a:pPr>
            <a:endParaRPr lang="ru-RU" sz="1800" dirty="0"/>
          </a:p>
          <a:p>
            <a:pPr marL="0" indent="0" algn="just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ru-RU" sz="2000" i="1" dirty="0">
                <a:latin typeface="Bookman Old Style" panose="02050604050505020204" pitchFamily="18" charset="0"/>
              </a:rPr>
              <a:t>1</a:t>
            </a:r>
            <a:r>
              <a:rPr lang="ru-RU" sz="2000" b="1" i="1" dirty="0">
                <a:latin typeface="Bookman Old Style" panose="02050604050505020204" pitchFamily="18" charset="0"/>
              </a:rPr>
              <a:t>. Шестнадцать лет служу –  такого со мной не было.</a:t>
            </a:r>
          </a:p>
          <a:p>
            <a:pPr marL="0" indent="0" algn="just">
              <a:lnSpc>
                <a:spcPct val="80000"/>
              </a:lnSpc>
              <a:buClr>
                <a:schemeClr val="tx1"/>
              </a:buClr>
              <a:buNone/>
              <a:defRPr/>
            </a:pPr>
            <a:endParaRPr lang="ru-RU" sz="2000" b="1" i="1" dirty="0"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ru-RU" sz="2000" b="1" i="1" dirty="0">
                <a:latin typeface="Bookman Old Style" panose="02050604050505020204" pitchFamily="18" charset="0"/>
              </a:rPr>
              <a:t>2. Любишь кататься – люби и саночки возить. </a:t>
            </a:r>
          </a:p>
          <a:p>
            <a:pPr marL="0" indent="0" algn="just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ru-RU" sz="2000" b="1" i="1" dirty="0">
                <a:latin typeface="Bookman Old Style" panose="02050604050505020204" pitchFamily="18" charset="0"/>
              </a:rPr>
              <a:t>Пашню пашут – руками не машут.</a:t>
            </a:r>
          </a:p>
          <a:p>
            <a:pPr marL="0" indent="0" algn="just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ru-RU" sz="2000" b="1" i="1" dirty="0">
                <a:latin typeface="Bookman Old Style" panose="02050604050505020204" pitchFamily="18" charset="0"/>
              </a:rPr>
              <a:t>3. Не было никакой возможности уйти незаметно – он вышел открыто, будто идет на двор... </a:t>
            </a:r>
          </a:p>
          <a:p>
            <a:pPr marL="0" indent="0" algn="just">
              <a:lnSpc>
                <a:spcPct val="80000"/>
              </a:lnSpc>
              <a:buClr>
                <a:schemeClr val="tx1"/>
              </a:buClr>
              <a:buNone/>
              <a:defRPr/>
            </a:pPr>
            <a:endParaRPr lang="ru-RU" sz="2000" b="1" i="1" dirty="0"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80000"/>
              </a:lnSpc>
              <a:buClr>
                <a:schemeClr val="tx1"/>
              </a:buClr>
              <a:buNone/>
              <a:defRPr/>
            </a:pPr>
            <a:endParaRPr lang="ru-RU" sz="2000" b="1" i="1" dirty="0"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ru-RU" sz="2000" b="1" i="1" dirty="0">
                <a:latin typeface="Bookman Old Style" panose="02050604050505020204" pitchFamily="18" charset="0"/>
              </a:rPr>
              <a:t>4. Я за свечку – свечка в печку!</a:t>
            </a:r>
          </a:p>
          <a:p>
            <a:pPr marL="0" indent="0" algn="just">
              <a:lnSpc>
                <a:spcPct val="80000"/>
              </a:lnSpc>
              <a:buClr>
                <a:schemeClr val="tx1"/>
              </a:buClr>
              <a:buNone/>
              <a:defRPr/>
            </a:pPr>
            <a:endParaRPr lang="ru-RU" sz="2000" b="1" i="1" dirty="0">
              <a:latin typeface="Bookman Old Style" panose="02050604050505020204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Clr>
                <a:schemeClr val="tx1"/>
              </a:buClr>
              <a:buNone/>
              <a:defRPr/>
            </a:pPr>
            <a:endParaRPr lang="ru-RU" sz="2000" b="1" i="1" dirty="0">
              <a:latin typeface="Bookman Old Style" panose="02050604050505020204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ru-RU" sz="2000" b="1" i="1" dirty="0">
                <a:latin typeface="Bookman Old Style" panose="02050604050505020204" pitchFamily="18" charset="0"/>
                <a:cs typeface="Times New Roman" pitchFamily="18" charset="0"/>
              </a:rPr>
              <a:t>5. </a:t>
            </a:r>
            <a:r>
              <a:rPr lang="ru-RU" sz="2000" b="1" i="1" dirty="0">
                <a:latin typeface="Bookman Old Style" panose="02050604050505020204" pitchFamily="18" charset="0"/>
              </a:rPr>
              <a:t>Посмотрит – рублем подарит.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438824" y="2924944"/>
            <a:ext cx="214828" cy="19295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843808" y="3284984"/>
            <a:ext cx="0" cy="25251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1502321" y="1412776"/>
            <a:ext cx="24018" cy="2520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699792" y="188640"/>
            <a:ext cx="4032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Тире в БСП</a:t>
            </a:r>
            <a:endParaRPr lang="ru-RU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827584" y="2132856"/>
            <a:ext cx="72008" cy="2520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1491173" y="4695478"/>
            <a:ext cx="162479" cy="25251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15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3600" b="1" dirty="0">
                <a:latin typeface="Bookman Old Style" panose="02050604050505020204" pitchFamily="18" charset="0"/>
              </a:rPr>
            </a:br>
            <a:br>
              <a:rPr lang="ru-RU" sz="3600" b="1" dirty="0">
                <a:latin typeface="Bookman Old Style" panose="02050604050505020204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Знаки препинания при прямой речи 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/>
              <a:t> 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785395"/>
          </a:xfrm>
        </p:spPr>
        <p:txBody>
          <a:bodyPr>
            <a:noAutofit/>
          </a:bodyPr>
          <a:lstStyle/>
          <a:p>
            <a:pPr marL="36576" indent="0">
              <a:buNone/>
            </a:pPr>
            <a:br>
              <a:rPr lang="ru-RU" sz="1600" dirty="0">
                <a:latin typeface="Bookman Old Style" panose="02050604050505020204" pitchFamily="18" charset="0"/>
              </a:rPr>
            </a:br>
            <a:r>
              <a:rPr lang="ru-RU" sz="1600" b="1" dirty="0">
                <a:latin typeface="Bookman Old Style" panose="02050604050505020204" pitchFamily="18" charset="0"/>
              </a:rPr>
              <a:t>Прямая речь предшествует словам автора: </a:t>
            </a:r>
            <a:br>
              <a:rPr lang="ru-RU" sz="1600" dirty="0">
                <a:latin typeface="Bookman Old Style" panose="02050604050505020204" pitchFamily="18" charset="0"/>
              </a:rPr>
            </a:br>
            <a:r>
              <a:rPr lang="ru-RU" sz="1600" dirty="0">
                <a:latin typeface="Bookman Old Style" panose="02050604050505020204" pitchFamily="18" charset="0"/>
              </a:rPr>
              <a:t>«П», - а. «П?» - а. «П!» - а. “П...” – а. </a:t>
            </a:r>
            <a:br>
              <a:rPr lang="ru-RU" sz="1600" dirty="0">
                <a:latin typeface="Bookman Old Style" panose="02050604050505020204" pitchFamily="18" charset="0"/>
              </a:rPr>
            </a:br>
            <a:br>
              <a:rPr lang="ru-RU" sz="1600" dirty="0">
                <a:latin typeface="Bookman Old Style" panose="02050604050505020204" pitchFamily="18" charset="0"/>
              </a:rPr>
            </a:br>
            <a:r>
              <a:rPr lang="ru-RU" sz="1600" b="1" dirty="0">
                <a:latin typeface="Bookman Old Style" panose="02050604050505020204" pitchFamily="18" charset="0"/>
              </a:rPr>
              <a:t>Авторские слова (а) внутри прямой речи (П/п) </a:t>
            </a:r>
            <a:br>
              <a:rPr lang="ru-RU" sz="1600" dirty="0">
                <a:latin typeface="Bookman Old Style" panose="02050604050505020204" pitchFamily="18" charset="0"/>
              </a:rPr>
            </a:br>
            <a:r>
              <a:rPr lang="ru-RU" sz="1600" b="1" dirty="0">
                <a:latin typeface="Bookman Old Style" panose="02050604050505020204" pitchFamily="18" charset="0"/>
              </a:rPr>
              <a:t>“П, – а, – п”. </a:t>
            </a:r>
            <a:r>
              <a:rPr lang="ru-RU" sz="1600" dirty="0">
                <a:latin typeface="Bookman Old Style" panose="02050604050505020204" pitchFamily="18" charset="0"/>
              </a:rPr>
              <a:t>“Я подумаю об этом, – сказал отец, – но не сегодня”. </a:t>
            </a:r>
            <a:br>
              <a:rPr lang="ru-RU" sz="1600" dirty="0">
                <a:latin typeface="Bookman Old Style" panose="02050604050505020204" pitchFamily="18" charset="0"/>
              </a:rPr>
            </a:br>
            <a:r>
              <a:rPr lang="ru-RU" sz="1600" b="1" dirty="0">
                <a:latin typeface="Bookman Old Style" panose="02050604050505020204" pitchFamily="18" charset="0"/>
              </a:rPr>
              <a:t>“П, – а. – П”. </a:t>
            </a:r>
            <a:r>
              <a:rPr lang="ru-RU" sz="1600" dirty="0">
                <a:latin typeface="Bookman Old Style" panose="02050604050505020204" pitchFamily="18" charset="0"/>
              </a:rPr>
              <a:t>“Я подумаю об этом, – сказал отец. – Позвоните мне завтра”. </a:t>
            </a:r>
            <a:br>
              <a:rPr lang="ru-RU" sz="1600" dirty="0">
                <a:latin typeface="Bookman Old Style" panose="02050604050505020204" pitchFamily="18" charset="0"/>
              </a:rPr>
            </a:br>
            <a:r>
              <a:rPr lang="ru-RU" sz="1600" b="1" dirty="0">
                <a:latin typeface="Bookman Old Style" panose="02050604050505020204" pitchFamily="18" charset="0"/>
              </a:rPr>
              <a:t>“П? – а. – П”. </a:t>
            </a:r>
            <a:r>
              <a:rPr lang="ru-RU" sz="1600" dirty="0">
                <a:latin typeface="Bookman Old Style" panose="02050604050505020204" pitchFamily="18" charset="0"/>
              </a:rPr>
              <a:t>“Почему так поздно? – спросил отец. – Ты обещал быть раньше”. </a:t>
            </a:r>
            <a:br>
              <a:rPr lang="ru-RU" sz="1600" dirty="0">
                <a:latin typeface="Bookman Old Style" panose="02050604050505020204" pitchFamily="18" charset="0"/>
              </a:rPr>
            </a:br>
            <a:r>
              <a:rPr lang="ru-RU" sz="1600" b="1" dirty="0">
                <a:latin typeface="Bookman Old Style" panose="02050604050505020204" pitchFamily="18" charset="0"/>
              </a:rPr>
              <a:t>“П! – а. – П”. </a:t>
            </a:r>
            <a:r>
              <a:rPr lang="ru-RU" sz="1600" dirty="0">
                <a:latin typeface="Bookman Old Style" panose="02050604050505020204" pitchFamily="18" charset="0"/>
              </a:rPr>
              <a:t>“Лентяй! – воскликнул отец. - Надо лучше заниматься”. </a:t>
            </a:r>
            <a:br>
              <a:rPr lang="ru-RU" sz="1600" dirty="0">
                <a:latin typeface="Bookman Old Style" panose="02050604050505020204" pitchFamily="18" charset="0"/>
              </a:rPr>
            </a:br>
            <a:r>
              <a:rPr lang="ru-RU" sz="1600" b="1" dirty="0">
                <a:latin typeface="Bookman Old Style" panose="02050604050505020204" pitchFamily="18" charset="0"/>
              </a:rPr>
              <a:t>“П... – а. – П”. </a:t>
            </a:r>
            <a:r>
              <a:rPr lang="ru-RU" sz="1600" dirty="0">
                <a:latin typeface="Bookman Old Style" panose="02050604050505020204" pitchFamily="18" charset="0"/>
              </a:rPr>
              <a:t>“Ну что ж... – проговорил отец. - Надо подумать”. </a:t>
            </a:r>
            <a:br>
              <a:rPr lang="ru-RU" sz="1600" dirty="0">
                <a:latin typeface="Bookman Old Style" panose="02050604050505020204" pitchFamily="18" charset="0"/>
              </a:rPr>
            </a:br>
            <a:br>
              <a:rPr lang="ru-RU" sz="1600" dirty="0">
                <a:latin typeface="Bookman Old Style" panose="02050604050505020204" pitchFamily="18" charset="0"/>
              </a:rPr>
            </a:br>
            <a:r>
              <a:rPr lang="ru-RU" sz="1600" b="1" dirty="0">
                <a:latin typeface="Bookman Old Style" panose="02050604050505020204" pitchFamily="18" charset="0"/>
              </a:rPr>
              <a:t>Прямая речь (П) внутри авторских слов (А/а) </a:t>
            </a:r>
            <a:br>
              <a:rPr lang="ru-RU" sz="1600" dirty="0">
                <a:latin typeface="Bookman Old Style" panose="02050604050505020204" pitchFamily="18" charset="0"/>
              </a:rPr>
            </a:br>
            <a:r>
              <a:rPr lang="ru-RU" sz="1600" b="1" dirty="0">
                <a:latin typeface="Bookman Old Style" panose="02050604050505020204" pitchFamily="18" charset="0"/>
              </a:rPr>
              <a:t>А: “П”, – а.</a:t>
            </a:r>
            <a:r>
              <a:rPr lang="ru-RU" sz="1600" dirty="0">
                <a:latin typeface="Bookman Old Style" panose="02050604050505020204" pitchFamily="18" charset="0"/>
              </a:rPr>
              <a:t> Отец сказал: “Я подумаю об этом”, – и вышел из комнаты. </a:t>
            </a:r>
            <a:br>
              <a:rPr lang="ru-RU" sz="1600" dirty="0">
                <a:latin typeface="Bookman Old Style" panose="02050604050505020204" pitchFamily="18" charset="0"/>
              </a:rPr>
            </a:br>
            <a:r>
              <a:rPr lang="ru-RU" sz="1600" b="1" dirty="0">
                <a:latin typeface="Bookman Old Style" panose="02050604050505020204" pitchFamily="18" charset="0"/>
              </a:rPr>
              <a:t>А: “П!” – а. </a:t>
            </a:r>
            <a:r>
              <a:rPr lang="ru-RU" sz="1600" dirty="0">
                <a:latin typeface="Bookman Old Style" panose="02050604050505020204" pitchFamily="18" charset="0"/>
              </a:rPr>
              <a:t>Воскликнув: “Ты лентяй!” – отец схватился за ремень. </a:t>
            </a:r>
            <a:br>
              <a:rPr lang="ru-RU" sz="1600" dirty="0">
                <a:latin typeface="Bookman Old Style" panose="02050604050505020204" pitchFamily="18" charset="0"/>
              </a:rPr>
            </a:br>
            <a:r>
              <a:rPr lang="ru-RU" sz="1600" b="1" dirty="0">
                <a:latin typeface="Bookman Old Style" panose="02050604050505020204" pitchFamily="18" charset="0"/>
              </a:rPr>
              <a:t>А: “П?” – а. </a:t>
            </a:r>
            <a:r>
              <a:rPr lang="ru-RU" sz="1600" dirty="0">
                <a:latin typeface="Bookman Old Style" panose="02050604050505020204" pitchFamily="18" charset="0"/>
              </a:rPr>
              <a:t>Отец спросил: “Почему так поздно?” – и ушел, не дожидаясь ответа. </a:t>
            </a:r>
            <a:br>
              <a:rPr lang="ru-RU" sz="1600" dirty="0">
                <a:latin typeface="Bookman Old Style" panose="02050604050505020204" pitchFamily="18" charset="0"/>
              </a:rPr>
            </a:br>
            <a:endParaRPr lang="ru-RU" sz="1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76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4624"/>
            <a:ext cx="8280920" cy="13730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Знаки препинания при обобщающем слове: </a:t>
            </a:r>
            <a:br>
              <a:rPr lang="ru-RU" b="1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980728"/>
            <a:ext cx="7992888" cy="5145435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ru-RU" sz="2000" b="1" dirty="0">
                <a:latin typeface="Bookman Old Style" panose="02050604050505020204" pitchFamily="18" charset="0"/>
              </a:rPr>
              <a:t>Двоеточие ставится после обобщающего слова перед рядом однородных членов. </a:t>
            </a:r>
            <a:br>
              <a:rPr lang="ru-RU" sz="2000" b="1" dirty="0">
                <a:latin typeface="Bookman Old Style" panose="02050604050505020204" pitchFamily="18" charset="0"/>
              </a:rPr>
            </a:br>
            <a:r>
              <a:rPr lang="ru-RU" sz="20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На столе лежали фрукты: апельсины, бананы, яблоки.</a:t>
            </a:r>
            <a:r>
              <a:rPr lang="ru-RU" sz="2000" b="1" dirty="0">
                <a:latin typeface="Bookman Old Style" panose="02050604050505020204" pitchFamily="18" charset="0"/>
              </a:rPr>
              <a:t> </a:t>
            </a:r>
          </a:p>
          <a:p>
            <a:pPr marL="36576" indent="0">
              <a:buNone/>
            </a:pPr>
            <a:br>
              <a:rPr lang="ru-RU" sz="2000" dirty="0">
                <a:latin typeface="Bookman Old Style" panose="02050604050505020204" pitchFamily="18" charset="0"/>
              </a:rPr>
            </a:br>
            <a:r>
              <a:rPr lang="ru-RU" sz="2000" b="1" dirty="0">
                <a:latin typeface="Bookman Old Style" panose="02050604050505020204" pitchFamily="18" charset="0"/>
              </a:rPr>
              <a:t>Двоеточие ставится если после обобщающего слова есть слова: «как то», «а именно», «то есть», «например», «как например». Перед этими словами ставится запятая. </a:t>
            </a:r>
            <a:br>
              <a:rPr lang="ru-RU" sz="2000" b="1" dirty="0">
                <a:latin typeface="Bookman Old Style" panose="02050604050505020204" pitchFamily="18" charset="0"/>
              </a:rPr>
            </a:br>
            <a:r>
              <a:rPr lang="ru-RU" sz="20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Во дворе росли цветы, а именно: ромашки, васильки, одуванчики.</a:t>
            </a:r>
            <a:r>
              <a:rPr lang="ru-RU" sz="2000" dirty="0">
                <a:latin typeface="Bookman Old Style" panose="02050604050505020204" pitchFamily="18" charset="0"/>
              </a:rPr>
              <a:t> </a:t>
            </a:r>
          </a:p>
          <a:p>
            <a:pPr marL="36576" indent="0">
              <a:buNone/>
            </a:pPr>
            <a:br>
              <a:rPr lang="ru-RU" sz="2000" dirty="0">
                <a:latin typeface="Bookman Old Style" panose="02050604050505020204" pitchFamily="18" charset="0"/>
              </a:rPr>
            </a:br>
            <a:r>
              <a:rPr lang="ru-RU" sz="2000" b="1" dirty="0">
                <a:latin typeface="Bookman Old Style" panose="02050604050505020204" pitchFamily="18" charset="0"/>
              </a:rPr>
              <a:t>!!! После уточняющих слов </a:t>
            </a:r>
            <a:r>
              <a:rPr lang="ru-RU" sz="2000" b="1" u="sng" dirty="0">
                <a:latin typeface="Bookman Old Style" panose="02050604050505020204" pitchFamily="18" charset="0"/>
              </a:rPr>
              <a:t>такие как </a:t>
            </a:r>
            <a:r>
              <a:rPr lang="ru-RU" sz="2000" b="1" dirty="0">
                <a:latin typeface="Bookman Old Style" panose="02050604050505020204" pitchFamily="18" charset="0"/>
              </a:rPr>
              <a:t>(со сравнительным оттенком значения) двоеточие не ставится: </a:t>
            </a:r>
            <a:r>
              <a:rPr lang="ru-RU" sz="20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Первыми после зимы расцветают цветы, такие как крокусы, тюльпаны !!!! </a:t>
            </a:r>
          </a:p>
          <a:p>
            <a:pPr marL="36576" indent="0">
              <a:buNone/>
            </a:pPr>
            <a:br>
              <a:rPr lang="ru-RU" sz="20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r>
              <a:rPr lang="ru-RU" sz="2000" b="1" u="sng" dirty="0">
                <a:latin typeface="Bookman Old Style" panose="02050604050505020204" pitchFamily="18" charset="0"/>
              </a:rPr>
              <a:t>Тире ставится</a:t>
            </a:r>
            <a:r>
              <a:rPr lang="ru-RU" sz="2000" b="1" dirty="0">
                <a:latin typeface="Bookman Old Style" panose="02050604050505020204" pitchFamily="18" charset="0"/>
              </a:rPr>
              <a:t>, если обобщающее слово стоит </a:t>
            </a:r>
            <a:r>
              <a:rPr lang="ru-RU" sz="2000" b="1" u="sng" dirty="0">
                <a:latin typeface="Bookman Old Style" panose="02050604050505020204" pitchFamily="18" charset="0"/>
              </a:rPr>
              <a:t>после </a:t>
            </a:r>
            <a:r>
              <a:rPr lang="ru-RU" sz="2000" b="1" dirty="0">
                <a:latin typeface="Bookman Old Style" panose="02050604050505020204" pitchFamily="18" charset="0"/>
              </a:rPr>
              <a:t>ряда однородных членов.</a:t>
            </a:r>
            <a:r>
              <a:rPr lang="ru-RU" sz="2000" dirty="0">
                <a:latin typeface="Bookman Old Style" panose="02050604050505020204" pitchFamily="18" charset="0"/>
              </a:rPr>
              <a:t> </a:t>
            </a:r>
            <a:br>
              <a:rPr lang="ru-RU" sz="2000" dirty="0">
                <a:latin typeface="Bookman Old Style" panose="02050604050505020204" pitchFamily="18" charset="0"/>
              </a:rPr>
            </a:br>
            <a:r>
              <a:rPr lang="ru-RU" sz="20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Яблоки, груши, сливы – все фрукты лежали на столе</a:t>
            </a:r>
            <a:r>
              <a:rPr lang="ru-RU" sz="2000" dirty="0">
                <a:latin typeface="Bookman Old Style" panose="02050604050505020204" pitchFamily="18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33476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457</TotalTime>
  <Words>753</Words>
  <Application>Microsoft Office PowerPoint</Application>
  <PresentationFormat>Экран (4:3)</PresentationFormat>
  <Paragraphs>153</Paragraphs>
  <Slides>20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Bookman Old Style</vt:lpstr>
      <vt:lpstr>Calibri</vt:lpstr>
      <vt:lpstr>Franklin Gothic Book</vt:lpstr>
      <vt:lpstr>Times New Roman</vt:lpstr>
      <vt:lpstr>Wingdings</vt:lpstr>
      <vt:lpstr>Wingdings 2</vt:lpstr>
      <vt:lpstr>Техническая</vt:lpstr>
      <vt:lpstr>Пунктуационный анализ текста. (Постановка тире)</vt:lpstr>
      <vt:lpstr>Темы, которые необходимо знать, чтобы правильно выполнить это задание:     </vt:lpstr>
      <vt:lpstr> Формулировка задания </vt:lpstr>
      <vt:lpstr>Презентация PowerPoint</vt:lpstr>
      <vt:lpstr>     Тире между подлежащим и сказуемым</vt:lpstr>
      <vt:lpstr> ТИРЕ В НЕПОЛНОМ ПРЕДЛОЖЕНИИ </vt:lpstr>
      <vt:lpstr>Презентация PowerPoint</vt:lpstr>
      <vt:lpstr>  Знаки препинания при прямой речи    </vt:lpstr>
      <vt:lpstr>Знаки препинания при обобщающем слове:  </vt:lpstr>
      <vt:lpstr>Знаки препинания при вводных  словах и предложениях:</vt:lpstr>
      <vt:lpstr>Потренируемся?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  Презентацию подготовила Жукова И.А, учитель русского языка и литературы  ЛГ МАОУ «СОШ №2»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Готовимся к ЕГЭ задание 21: пунктуационный  анализ текста</dc:title>
  <dc:creator>User</dc:creator>
  <cp:lastModifiedBy>Ирина</cp:lastModifiedBy>
  <cp:revision>50</cp:revision>
  <dcterms:created xsi:type="dcterms:W3CDTF">2018-09-15T17:34:25Z</dcterms:created>
  <dcterms:modified xsi:type="dcterms:W3CDTF">2021-03-10T15:38:08Z</dcterms:modified>
</cp:coreProperties>
</file>