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E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8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E793A2-FA69-494D-969D-6E9DC0FB20A4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85DA44-451F-4664-976C-517856EF18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1052736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Тренажер </a:t>
            </a:r>
          </a:p>
          <a:p>
            <a:pPr algn="ctr"/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</a:p>
          <a:p>
            <a:pPr algn="ctr"/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словообразованию</a:t>
            </a:r>
            <a:endParaRPr lang="ru-RU" sz="6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Объект 2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20397655"/>
              </p:ext>
            </p:extLst>
          </p:nvPr>
        </p:nvGraphicFramePr>
        <p:xfrm>
          <a:off x="467544" y="3140968"/>
          <a:ext cx="8467049" cy="331236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231847"/>
                <a:gridCol w="4235202"/>
              </a:tblGrid>
              <a:tr h="1656184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Noun indicators</a:t>
                      </a:r>
                      <a:endParaRPr lang="ru-RU" sz="2800" u="sng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Verb indicators</a:t>
                      </a:r>
                      <a:endParaRPr lang="ru-RU" sz="2800" u="sng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b="1" u="sng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Adjective indicators</a:t>
                      </a:r>
                      <a:endParaRPr lang="ru-RU" sz="2800" b="1" u="sng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b="1" u="sng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Adverb indicators</a:t>
                      </a:r>
                      <a:endParaRPr lang="ru-RU" sz="2800" b="1" u="sng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221625" y="909083"/>
            <a:ext cx="8712968" cy="1800200"/>
          </a:xfrm>
          <a:prstGeom prst="wedgeRoundRectCallout">
            <a:avLst>
              <a:gd name="adj1" fmla="val -52204"/>
              <a:gd name="adj2" fmla="val 711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4776" y="939268"/>
            <a:ext cx="756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-al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03648" y="97004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</a:rPr>
              <a:t>ly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95736" y="975797"/>
            <a:ext cx="130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</a:rPr>
              <a:t>ment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7989" y="91424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- </a:t>
            </a:r>
            <a:r>
              <a:rPr lang="en-US" sz="2800" b="1" dirty="0" err="1" smtClean="0">
                <a:solidFill>
                  <a:schemeClr val="bg1"/>
                </a:solidFill>
              </a:rPr>
              <a:t>er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99992" y="90849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err="1" smtClean="0">
                <a:solidFill>
                  <a:schemeClr val="bg1"/>
                </a:solidFill>
              </a:rPr>
              <a:t>ous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28582" y="954130"/>
            <a:ext cx="1583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</a:t>
            </a:r>
            <a:r>
              <a:rPr lang="en-US" sz="2400" b="1" dirty="0" err="1" smtClean="0">
                <a:solidFill>
                  <a:schemeClr val="bg1"/>
                </a:solidFill>
              </a:rPr>
              <a:t>ise</a:t>
            </a:r>
            <a:r>
              <a:rPr lang="en-US" sz="2400" b="1" dirty="0" smtClean="0">
                <a:solidFill>
                  <a:schemeClr val="bg1"/>
                </a:solidFill>
              </a:rPr>
              <a:t>(-</a:t>
            </a:r>
            <a:r>
              <a:rPr lang="en-US" sz="2400" b="1" dirty="0" err="1" smtClean="0">
                <a:solidFill>
                  <a:schemeClr val="bg1"/>
                </a:solidFill>
              </a:rPr>
              <a:t>ize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0800" y="173182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</a:t>
            </a:r>
            <a:r>
              <a:rPr lang="en-US" sz="2400" b="1" dirty="0" err="1" smtClean="0">
                <a:solidFill>
                  <a:schemeClr val="bg1"/>
                </a:solidFill>
              </a:rPr>
              <a:t>ish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11768" y="105273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</a:t>
            </a:r>
            <a:r>
              <a:rPr lang="en-US" sz="2400" b="1" dirty="0" err="1" smtClean="0">
                <a:solidFill>
                  <a:schemeClr val="bg1"/>
                </a:solidFill>
              </a:rPr>
              <a:t>tion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39100" y="1744386"/>
            <a:ext cx="110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</a:t>
            </a:r>
            <a:r>
              <a:rPr lang="en-US" sz="2400" b="1" dirty="0" err="1" smtClean="0">
                <a:solidFill>
                  <a:schemeClr val="bg1"/>
                </a:solidFill>
              </a:rPr>
              <a:t>ive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46660" y="1744386"/>
            <a:ext cx="989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</a:t>
            </a:r>
            <a:r>
              <a:rPr lang="en-US" sz="2400" b="1" dirty="0" err="1" smtClean="0">
                <a:solidFill>
                  <a:schemeClr val="bg1"/>
                </a:solidFill>
              </a:rPr>
              <a:t>ic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33993" y="1744386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-ism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86952" y="1746990"/>
            <a:ext cx="921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</a:rPr>
              <a:t>ist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174699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 ship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31666" y="1757684"/>
            <a:ext cx="58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</a:t>
            </a:r>
            <a:r>
              <a:rPr lang="en-US" sz="2400" b="1" dirty="0" err="1" smtClean="0">
                <a:solidFill>
                  <a:schemeClr val="bg1"/>
                </a:solidFill>
              </a:rPr>
              <a:t>fy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1768" y="1757684"/>
            <a:ext cx="988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-ness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13712" y="102195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chemeClr val="bg1"/>
                </a:solidFill>
              </a:rPr>
              <a:t>ate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566717" y="158413"/>
            <a:ext cx="8208912" cy="685800"/>
          </a:xfrm>
          <a:prstGeom prst="rect">
            <a:avLst/>
          </a:prstGeom>
          <a:solidFill>
            <a:schemeClr val="bg2"/>
          </a:solidFill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400" dirty="0" smtClean="0"/>
              <a:t>Расположите суффиксы в зависимости от части речи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val="281052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86309E-7 L 0.00312 0.61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308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8714E-6 L 0.49306 0.66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3" y="330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49769E-7 L -0.16823 0.399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20" y="19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16466E-6 L -0.2007 0.401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35" y="20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6272E-6 L -0.31112 0.635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56" y="31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08788E-7 L -0.09358 0.399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8" y="19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56152E-6 L 0.22171 0.517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25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717 L -0.44306 0.402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1" y="19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42276E-6 L -0.08316 0.579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289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42276E-6 L -0.09531 0.5684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284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2276E-6 L -0.29011 0.3482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14" y="174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15541E-6 L -0.31181 0.3480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0" y="173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15541E-6 L -0.29132 0.3374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168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284E-6 L -0.05695 0.2835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14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284E-6 L -0.36319 0.335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0" y="167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0167E-6 L -0.10642 0.369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0" y="184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96944" cy="68580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Преобразовать существительные с помощью суффиксов:  -</a:t>
            </a:r>
            <a:r>
              <a:rPr lang="en-US" sz="2400" dirty="0" err="1" smtClean="0"/>
              <a:t>ment</a:t>
            </a:r>
            <a:r>
              <a:rPr lang="en-US" sz="2400" dirty="0" smtClean="0"/>
              <a:t>, -ant, - ness, -</a:t>
            </a:r>
            <a:r>
              <a:rPr lang="en-US" sz="2400" dirty="0" err="1" smtClean="0"/>
              <a:t>ist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591371"/>
              </p:ext>
            </p:extLst>
          </p:nvPr>
        </p:nvGraphicFramePr>
        <p:xfrm>
          <a:off x="755576" y="1175628"/>
          <a:ext cx="7848872" cy="54264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440"/>
                <a:gridCol w="3888432"/>
              </a:tblGrid>
              <a:tr h="488026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401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Appoint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01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Move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01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Mad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01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Enjoy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8026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01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Advertise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350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Material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8026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Judge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01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Kind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01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Govern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01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01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Improve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94204" y="1748165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appointment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4520" y="2144057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movement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7393" y="2544167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madness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6938" y="294427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enjoyment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340235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scientist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7820" y="3802462"/>
            <a:ext cx="2074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advertisement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7393" y="4149080"/>
            <a:ext cx="243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materialist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4204" y="460268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judgment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45294" y="5073975"/>
            <a:ext cx="200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kindness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45812" y="5439763"/>
            <a:ext cx="2296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government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45812" y="5839873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typist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1158" y="6201996"/>
            <a:ext cx="2174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sz="2000" b="1" i="1" dirty="0" smtClean="0">
                <a:solidFill>
                  <a:schemeClr val="bg2">
                    <a:lumMod val="10000"/>
                  </a:schemeClr>
                </a:solidFill>
              </a:rPr>
              <a:t>mprovement 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3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9117" y="260648"/>
            <a:ext cx="8784976" cy="1008112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400" dirty="0" smtClean="0"/>
              <a:t>Преобразовать существительные с родом деятельности  с помощью суффиксов:</a:t>
            </a:r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en-US" sz="2400" dirty="0" smtClean="0"/>
              <a:t>-an</a:t>
            </a:r>
            <a:r>
              <a:rPr lang="ru-RU" sz="2400" dirty="0" smtClean="0"/>
              <a:t>, </a:t>
            </a:r>
            <a:r>
              <a:rPr lang="ru-RU" sz="2400" dirty="0"/>
              <a:t>-</a:t>
            </a:r>
            <a:r>
              <a:rPr lang="en-US" sz="2400" dirty="0" smtClean="0"/>
              <a:t>ant</a:t>
            </a:r>
            <a:r>
              <a:rPr lang="ru-RU" sz="2400" dirty="0" smtClean="0"/>
              <a:t>, </a:t>
            </a:r>
            <a:r>
              <a:rPr lang="en-US" sz="2400" dirty="0" smtClean="0"/>
              <a:t>- </a:t>
            </a:r>
            <a:r>
              <a:rPr lang="en-US" sz="2400" dirty="0" err="1" smtClean="0"/>
              <a:t>ar</a:t>
            </a:r>
            <a:r>
              <a:rPr lang="en-US" sz="2400" dirty="0" smtClean="0"/>
              <a:t>, </a:t>
            </a:r>
            <a:r>
              <a:rPr lang="ru-RU" sz="2400" dirty="0" smtClean="0"/>
              <a:t>-</a:t>
            </a:r>
            <a:r>
              <a:rPr lang="en-US" sz="2400" dirty="0" err="1" smtClean="0"/>
              <a:t>er</a:t>
            </a:r>
            <a:r>
              <a:rPr lang="ru-RU" sz="2400" dirty="0" smtClean="0"/>
              <a:t>, </a:t>
            </a:r>
            <a:r>
              <a:rPr lang="en-US" sz="2400" dirty="0" smtClean="0"/>
              <a:t>- an</a:t>
            </a:r>
            <a:r>
              <a:rPr lang="ru-RU" sz="2400" dirty="0" smtClean="0"/>
              <a:t>, </a:t>
            </a:r>
            <a:r>
              <a:rPr lang="en-US" sz="2400" dirty="0" smtClean="0"/>
              <a:t>-</a:t>
            </a:r>
            <a:r>
              <a:rPr lang="en-US" sz="2400" dirty="0" err="1" smtClean="0"/>
              <a:t>ist</a:t>
            </a:r>
            <a:r>
              <a:rPr lang="en-US" sz="2400" dirty="0" smtClean="0"/>
              <a:t>, -or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3297"/>
              </p:ext>
            </p:extLst>
          </p:nvPr>
        </p:nvGraphicFramePr>
        <p:xfrm>
          <a:off x="467544" y="1442492"/>
          <a:ext cx="8496944" cy="4837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884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6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 Don’t </a:t>
                      </a:r>
                      <a:r>
                        <a:rPr lang="en-US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beg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You are not a…………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  I can’t play the </a:t>
                      </a:r>
                      <a:r>
                        <a:rPr lang="en-US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piano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I’m not a…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 She </a:t>
                      </a:r>
                      <a:r>
                        <a:rPr lang="en-US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drives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well. She is a good……….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8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Manuel </a:t>
                      </a:r>
                      <a:r>
                        <a:rPr lang="en-US" sz="20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assists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me. He’s my…….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5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 She always tells </a:t>
                      </a:r>
                      <a:r>
                        <a:rPr lang="en-US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lies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She’s such a…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6. Anna is studying</a:t>
                      </a:r>
                      <a:r>
                        <a:rPr lang="en-US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history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She is fine…..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14431" y="19888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beggar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19951" y="2744727"/>
            <a:ext cx="1540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pianist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8427" y="350100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driver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0819" y="431951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assistant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98035" y="4941168"/>
            <a:ext cx="1194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liar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4431" y="5589240"/>
            <a:ext cx="2333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historian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5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55576" y="260648"/>
            <a:ext cx="8167257" cy="1008112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400" dirty="0" smtClean="0"/>
              <a:t>Преобразовать слова в противоположные значения с помощью префиксов:    </a:t>
            </a:r>
            <a:r>
              <a:rPr lang="en-US" sz="2400" dirty="0" smtClean="0"/>
              <a:t> in-   </a:t>
            </a:r>
            <a:r>
              <a:rPr lang="en-US" sz="2400" dirty="0" err="1" smtClean="0"/>
              <a:t>im</a:t>
            </a:r>
            <a:r>
              <a:rPr lang="en-US" sz="2400" dirty="0" smtClean="0"/>
              <a:t>-   un-    </a:t>
            </a:r>
            <a:r>
              <a:rPr lang="en-US" sz="2400" dirty="0" err="1" smtClean="0"/>
              <a:t>mis</a:t>
            </a:r>
            <a:r>
              <a:rPr lang="en-US" sz="2400" dirty="0" smtClean="0"/>
              <a:t>-  dis-</a:t>
            </a:r>
            <a:endParaRPr lang="ru-RU" sz="2400" dirty="0" smtClean="0"/>
          </a:p>
          <a:p>
            <a:pPr marL="18288" indent="0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77917"/>
              </p:ext>
            </p:extLst>
          </p:nvPr>
        </p:nvGraphicFramePr>
        <p:xfrm>
          <a:off x="1229278" y="1510653"/>
          <a:ext cx="6552728" cy="4741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/>
                <a:gridCol w="3276364"/>
              </a:tblGrid>
              <a:tr h="43205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Adjective/ Verb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Opposite</a:t>
                      </a:r>
                      <a:endParaRPr lang="ru-RU" u="sng" dirty="0"/>
                    </a:p>
                  </a:txBody>
                  <a:tcPr/>
                </a:tc>
              </a:tr>
              <a:tr h="47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Active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Secure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Capable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Possible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Fortunate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Conscious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Healthy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Understand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Approve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82351" y="2002137"/>
            <a:ext cx="1866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inactive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9659" y="29893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82351" y="2527718"/>
            <a:ext cx="172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insecure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8912" y="298032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incapable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637" y="344199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impossible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4637" y="388697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unfortunate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8912" y="4372845"/>
            <a:ext cx="2226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unconscious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1760" y="486283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unhealthy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9659" y="5324495"/>
            <a:ext cx="231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misunderstand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9659" y="5790455"/>
            <a:ext cx="231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disapprove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2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196</TotalTime>
  <Words>229</Words>
  <Application>Microsoft Office PowerPoint</Application>
  <PresentationFormat>Экран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26</cp:revision>
  <dcterms:created xsi:type="dcterms:W3CDTF">2013-10-11T13:41:40Z</dcterms:created>
  <dcterms:modified xsi:type="dcterms:W3CDTF">2020-01-22T14:00:59Z</dcterms:modified>
</cp:coreProperties>
</file>