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2" r:id="rId6"/>
    <p:sldId id="288" r:id="rId7"/>
    <p:sldId id="286" r:id="rId8"/>
    <p:sldId id="287" r:id="rId9"/>
    <p:sldId id="300" r:id="rId10"/>
    <p:sldId id="295" r:id="rId11"/>
    <p:sldId id="296" r:id="rId12"/>
    <p:sldId id="297" r:id="rId13"/>
    <p:sldId id="283" r:id="rId14"/>
    <p:sldId id="291" r:id="rId15"/>
    <p:sldId id="301" r:id="rId16"/>
    <p:sldId id="294" r:id="rId17"/>
    <p:sldId id="290" r:id="rId18"/>
    <p:sldId id="292" r:id="rId19"/>
    <p:sldId id="293" r:id="rId20"/>
    <p:sldId id="298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4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3D3F73-F005-4D8E-B398-FF31FE6F680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64516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Сочинение –рассуждение (задание 9.3.) </a:t>
            </a:r>
            <a:br>
              <a:rPr lang="ru-RU" sz="4800" b="1" dirty="0" smtClean="0"/>
            </a:br>
            <a:r>
              <a:rPr lang="ru-RU" sz="4800" b="1" dirty="0" smtClean="0"/>
              <a:t> в ОГЭ по русскому языку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04664"/>
            <a:ext cx="7674056" cy="584373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othaPro"/>
              </a:rPr>
              <a:t>(1)Благодетельная судьба скоро послала мне неожиданное новое наслаждение, которое произвело на меня сильнейшее впечатление и много расширило тогдашний круг моих понятий. (2)Против нашего дома жил в собственном же доме С. И. Аничков, старый богатый холостяк, слывший очень умным и даже учёным человеком. (3)Аничкова не любили, а только уважали и даже побаивались его резкого языка и негибкого нрава. (4)К моему отцу и матери он благоволил и иногда давал взаймы денег, которых больше никто просить у него не смел. 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othaPro"/>
              </a:rPr>
              <a:t> (5)Он услышал как-то от моих родителей, что я мальчик прилежный и сообразительный, очень люблю читать книжки, но что читать нечего. (6)Старик, ярый сторонник просвещения, естественно, был покровителем всякой любознательности. (7)На другой день вдруг присылает он человека за мною; меня повёл отец. (8)Аничков, расспросив хорошенько, что я читал, как понимаю прочитанное и что помню, остался очень доволен:</a:t>
            </a:r>
            <a:r>
              <a:rPr lang="ru-RU" sz="2000" dirty="0">
                <a:solidFill>
                  <a:srgbClr val="1A1A1A"/>
                </a:solidFill>
                <a:latin typeface="GothaPro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GothaPro"/>
              </a:rPr>
              <a:t>велел подать связку книг и подарил мне...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9276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6"/>
            <a:ext cx="7674056" cy="59157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(9)О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счастие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!.. (10)«Детское чтение для сердца и разума», изданное безденежно при «Московских ведомостях» Н. И. Новиковым! 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(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11) Я так обрадовался, что чуть не со слезами бросился на шею старику и, не помня себя, побежал домой, оставив своего смущённого отца беседовать с Аничковым. (12)Помню, однако, благосклонный и одобрительный хохот хозяина, загремевший в моих ушах и постепенно умолкавший по мере моего удаления. 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(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13)Боясь, чтоб кто-нибудь не отнял моего </a:t>
            </a:r>
            <a:r>
              <a:rPr lang="ru-RU" sz="2000" b="1" dirty="0">
                <a:solidFill>
                  <a:srgbClr val="1A1A1A"/>
                </a:solidFill>
                <a:latin typeface="GothaPro"/>
              </a:rPr>
              <a:t>сокровища</a:t>
            </a:r>
            <a:r>
              <a:rPr lang="ru-RU" sz="2000" dirty="0">
                <a:solidFill>
                  <a:srgbClr val="1A1A1A"/>
                </a:solidFill>
                <a:latin typeface="GothaPro"/>
              </a:rPr>
              <a:t>, я пробежал прямо через сени в детскую, лёг в свою кроватку, закрылся пологом, развернул первую часть </a:t>
            </a:r>
            <a:r>
              <a:rPr lang="ru-RU" sz="2000" b="1" dirty="0">
                <a:solidFill>
                  <a:srgbClr val="1A1A1A"/>
                </a:solidFill>
                <a:latin typeface="GothaPro"/>
              </a:rPr>
              <a:t>– и сразу же позабыл всё меня окружающее.</a:t>
            </a:r>
            <a:r>
              <a:rPr lang="ru-RU" sz="2000" dirty="0">
                <a:solidFill>
                  <a:srgbClr val="1A1A1A"/>
                </a:solidFill>
                <a:latin typeface="GothaPro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(14)Когда отец воротился и со смехом рассказал матери всё происходившее у Аничкова, она очень встревожилась, потому что и не знала о моём возвращении. (15)Меня отыскали лежащего с книжкой. (16)Мать рассказывала мне потом, что я был точно как помешанный: ничего не говорил, не понимал, что мне говорят, и не хотел идти обедать. (17)Должны были отнять книжку, несмотря на горькие мои слёзы. (18)Угроза, что книги отнимут совсем, заставила меня удержаться от слёз, встать и даже обедать.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8178112" cy="5976664"/>
          </a:xfrm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Pro"/>
              </a:rPr>
              <a:t>После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GothaPro"/>
              </a:rPr>
              <a:t>обеда я опять схватил книжку и читал до вечера. 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GothaPro"/>
              </a:rPr>
              <a:t> (19) Разумеется, мать положила конец такому исступлённому чтению: книги заперла в свой комод и выдавала мне по одной части, и то в назначенные ею часы. 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1A1A1A"/>
                </a:solidFill>
                <a:latin typeface="GothaPro"/>
              </a:rPr>
              <a:t> </a:t>
            </a:r>
            <a:r>
              <a:rPr lang="ru-RU" sz="3800" dirty="0">
                <a:solidFill>
                  <a:srgbClr val="1A1A1A"/>
                </a:solidFill>
                <a:latin typeface="GothaPro"/>
              </a:rPr>
              <a:t>(20) Я </a:t>
            </a:r>
            <a:r>
              <a:rPr lang="ru-RU" sz="3800" b="1" dirty="0">
                <a:solidFill>
                  <a:srgbClr val="1A1A1A"/>
                </a:solidFill>
                <a:latin typeface="GothaPro"/>
              </a:rPr>
              <a:t>читал свои книжки с восторгом </a:t>
            </a:r>
            <a:r>
              <a:rPr lang="ru-RU" sz="3800" dirty="0">
                <a:solidFill>
                  <a:srgbClr val="1A1A1A"/>
                </a:solidFill>
                <a:latin typeface="GothaPro"/>
              </a:rPr>
              <a:t>и, несмотря на </a:t>
            </a:r>
            <a:endParaRPr lang="ru-RU" sz="3800" dirty="0" smtClean="0">
              <a:solidFill>
                <a:srgbClr val="1A1A1A"/>
              </a:solidFill>
              <a:latin typeface="GothaPro"/>
            </a:endParaRPr>
          </a:p>
          <a:p>
            <a:pPr marL="82296" indent="0">
              <a:buNone/>
            </a:pPr>
            <a:r>
              <a:rPr lang="ru-RU" sz="3800" dirty="0" smtClean="0">
                <a:solidFill>
                  <a:srgbClr val="1A1A1A"/>
                </a:solidFill>
                <a:latin typeface="GothaPro"/>
              </a:rPr>
              <a:t>разумную </a:t>
            </a:r>
            <a:r>
              <a:rPr lang="ru-RU" sz="3800" dirty="0">
                <a:solidFill>
                  <a:srgbClr val="1A1A1A"/>
                </a:solidFill>
                <a:latin typeface="GothaPro"/>
              </a:rPr>
              <a:t>бережливость матери, через месяц с небольшим </a:t>
            </a:r>
            <a:r>
              <a:rPr lang="ru-RU" sz="3800" b="1" dirty="0">
                <a:solidFill>
                  <a:srgbClr val="1A1A1A"/>
                </a:solidFill>
                <a:latin typeface="GothaPro"/>
              </a:rPr>
              <a:t>прочёл всё. </a:t>
            </a:r>
            <a:r>
              <a:rPr lang="ru-RU" sz="3800" b="1" dirty="0" smtClean="0">
                <a:solidFill>
                  <a:srgbClr val="1A1A1A"/>
                </a:solidFill>
                <a:latin typeface="GothaPro"/>
              </a:rPr>
              <a:t>  </a:t>
            </a:r>
            <a:r>
              <a:rPr lang="ru-RU" sz="3800" dirty="0" smtClean="0">
                <a:solidFill>
                  <a:srgbClr val="1A1A1A"/>
                </a:solidFill>
                <a:latin typeface="GothaPro"/>
              </a:rPr>
              <a:t>(</a:t>
            </a:r>
            <a:r>
              <a:rPr lang="ru-RU" sz="3800" dirty="0">
                <a:solidFill>
                  <a:srgbClr val="1A1A1A"/>
                </a:solidFill>
                <a:latin typeface="GothaPro"/>
              </a:rPr>
              <a:t>22)В детском уме моём произошёл </a:t>
            </a:r>
            <a:r>
              <a:rPr lang="ru-RU" sz="3800" b="1" dirty="0">
                <a:solidFill>
                  <a:srgbClr val="1A1A1A"/>
                </a:solidFill>
                <a:latin typeface="GothaPro"/>
              </a:rPr>
              <a:t>совершенный переворот, и для меня открылся новый мир... </a:t>
            </a:r>
            <a:r>
              <a:rPr lang="ru-RU" sz="3800" dirty="0" smtClean="0">
                <a:solidFill>
                  <a:srgbClr val="1A1A1A"/>
                </a:solidFill>
                <a:latin typeface="GothaPro"/>
              </a:rPr>
              <a:t>(</a:t>
            </a:r>
            <a:r>
              <a:rPr lang="ru-RU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23)Я узнал в «Рассуждении о громе», что такое молния, воздух, облака; узнал образование дождя и происхождение снега. </a:t>
            </a:r>
            <a:r>
              <a:rPr lang="ru-RU" sz="3800" dirty="0">
                <a:solidFill>
                  <a:srgbClr val="1A1A1A"/>
                </a:solidFill>
                <a:latin typeface="GothaPro"/>
              </a:rPr>
              <a:t>(</a:t>
            </a:r>
            <a:r>
              <a:rPr lang="ru-RU" sz="3800" b="1" dirty="0">
                <a:solidFill>
                  <a:srgbClr val="1A1A1A"/>
                </a:solidFill>
                <a:latin typeface="GothaPro"/>
              </a:rPr>
              <a:t>24)Многие явления в природе</a:t>
            </a:r>
            <a:r>
              <a:rPr lang="ru-RU" sz="3800" dirty="0">
                <a:solidFill>
                  <a:srgbClr val="1A1A1A"/>
                </a:solidFill>
                <a:latin typeface="GothaPro"/>
              </a:rPr>
              <a:t>, </a:t>
            </a:r>
            <a:r>
              <a:rPr lang="ru-RU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на которые я смотрел бессмысленно, хотя и с </a:t>
            </a:r>
            <a:r>
              <a:rPr lang="ru-RU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любопытством,</a:t>
            </a:r>
            <a:r>
              <a:rPr lang="ru-RU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 получили для меня смысл, значение и стали ещё любопытнее. </a:t>
            </a:r>
            <a:r>
              <a:rPr lang="ru-RU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 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othaPro"/>
            </a:endParaRPr>
          </a:p>
          <a:p>
            <a:pPr marL="82296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GothaPro"/>
            </a:endParaRPr>
          </a:p>
          <a:p>
            <a:pPr marL="82296" indent="0">
              <a:buNone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othaPro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(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По С. Т. Аксакову*) 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GothaPro"/>
              </a:rPr>
              <a:t> * Аксаков Сергей Тимофеевич (1791-1859) – известный русский писатель. 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Как </a:t>
            </a:r>
            <a:r>
              <a:rPr lang="ru-RU" sz="2800" dirty="0"/>
              <a:t>писать вступление?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962088" cy="5411688"/>
          </a:xfrm>
        </p:spPr>
        <p:txBody>
          <a:bodyPr/>
          <a:lstStyle/>
          <a:p>
            <a:pPr marL="82296" indent="0">
              <a:buNone/>
            </a:pPr>
            <a:r>
              <a:rPr lang="ru-RU" sz="2000" dirty="0" smtClean="0"/>
              <a:t> </a:t>
            </a:r>
            <a:r>
              <a:rPr lang="ru-RU" sz="2400" dirty="0" smtClean="0"/>
              <a:t>Даем определение понятию. </a:t>
            </a:r>
          </a:p>
          <a:p>
            <a:pPr marL="82296" indent="0">
              <a:buNone/>
            </a:pPr>
            <a:r>
              <a:rPr lang="ru-RU" sz="2400" dirty="0" smtClean="0"/>
              <a:t>Первое предложение. Задаем вопрос к понятию. 1.</a:t>
            </a:r>
            <a:r>
              <a:rPr lang="ru-RU" sz="2400" b="1" dirty="0" smtClean="0"/>
              <a:t>Что такое любознательность?  </a:t>
            </a:r>
            <a:r>
              <a:rPr lang="ru-RU" sz="2400" dirty="0" smtClean="0"/>
              <a:t>Для второго  предложения подбираем </a:t>
            </a:r>
            <a:r>
              <a:rPr lang="ru-RU" sz="2400" b="1" dirty="0" smtClean="0"/>
              <a:t>синонимы</a:t>
            </a:r>
            <a:r>
              <a:rPr lang="ru-RU" sz="2400" dirty="0" smtClean="0"/>
              <a:t>, составляя  предложение с </a:t>
            </a:r>
            <a:r>
              <a:rPr lang="ru-RU" sz="2400" b="1" dirty="0" smtClean="0"/>
              <a:t>однородными членами </a:t>
            </a:r>
            <a:r>
              <a:rPr lang="ru-RU" sz="2400" dirty="0" smtClean="0"/>
              <a:t>.</a:t>
            </a:r>
          </a:p>
          <a:p>
            <a:pPr marL="82296" indent="0">
              <a:buNone/>
            </a:pPr>
            <a:r>
              <a:rPr lang="ru-RU" sz="2400" b="1" dirty="0" smtClean="0"/>
              <a:t>2. Любознательность – это интерес к миру знаний, открытий,   к художественной литературе</a:t>
            </a:r>
            <a:r>
              <a:rPr lang="ru-RU" sz="2400" dirty="0" smtClean="0"/>
              <a:t>. В третьем предложении можно использовать однокоренные слова к данному понятию . 3.</a:t>
            </a:r>
            <a:r>
              <a:rPr lang="ru-RU" sz="2400" b="1" dirty="0" smtClean="0"/>
              <a:t>Те люди, которые любят узнавать новое, </a:t>
            </a:r>
            <a:r>
              <a:rPr lang="ru-RU" sz="2400" b="1" i="1" dirty="0" smtClean="0"/>
              <a:t>конечно же, </a:t>
            </a:r>
            <a:r>
              <a:rPr lang="ru-RU" sz="2400" b="1" dirty="0" smtClean="0"/>
              <a:t>много читают. 4.А в чем проявляется любознательность героя текста С.Т. Аксакова?</a:t>
            </a:r>
            <a:r>
              <a:rPr lang="ru-RU" sz="2000" b="1" dirty="0" smtClean="0"/>
              <a:t> 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7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 Вступление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962088" cy="5411688"/>
          </a:xfrm>
        </p:spPr>
        <p:txBody>
          <a:bodyPr/>
          <a:lstStyle/>
          <a:p>
            <a:pPr marL="82296" indent="0">
              <a:buNone/>
            </a:pPr>
            <a:r>
              <a:rPr lang="ru-RU" sz="2800" b="1" dirty="0" smtClean="0"/>
              <a:t>Что такое любознательность?  </a:t>
            </a:r>
            <a:endParaRPr lang="ru-RU" sz="2800" dirty="0" smtClean="0"/>
          </a:p>
          <a:p>
            <a:pPr marL="82296" indent="0">
              <a:buNone/>
            </a:pPr>
            <a:r>
              <a:rPr lang="ru-RU" sz="2800" b="1" dirty="0" smtClean="0"/>
              <a:t>Любознательность – это интерес к миру знаний, открытий,   к художественной литературе</a:t>
            </a:r>
            <a:r>
              <a:rPr lang="ru-RU" sz="2800" dirty="0" smtClean="0"/>
              <a:t>. </a:t>
            </a:r>
            <a:r>
              <a:rPr lang="ru-RU" sz="2800" b="1" dirty="0" smtClean="0"/>
              <a:t>Те люди, которые любят узнавать новое, конечно же, много читают. А в чем проявляется любознательность героя  текста С.Т. Аксакова? </a:t>
            </a:r>
          </a:p>
          <a:p>
            <a:pPr marL="82296" indent="0">
              <a:buNone/>
            </a:pPr>
            <a:endParaRPr lang="ru-RU" sz="24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3600" dirty="0" smtClean="0"/>
              <a:t>Примерно 28 слов!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7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Напишите </a:t>
            </a:r>
            <a:r>
              <a:rPr lang="ru-RU" dirty="0"/>
              <a:t>сочинение-рассуждение на тему «</a:t>
            </a:r>
            <a:r>
              <a:rPr lang="ru-RU" b="1" dirty="0"/>
              <a:t>Какие открытия помогают нам сделать книги</a:t>
            </a:r>
            <a:r>
              <a:rPr lang="ru-RU" b="1" dirty="0" smtClean="0"/>
              <a:t>?»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 marL="82296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sz="2800" b="1" dirty="0" smtClean="0">
                <a:latin typeface="+mj-lt"/>
              </a:rPr>
              <a:t>Отличаем аргумент и пример! </a:t>
            </a:r>
          </a:p>
          <a:p>
            <a:pPr marL="82296" indent="0" algn="ctr">
              <a:buNone/>
            </a:pPr>
            <a:r>
              <a:rPr lang="ru-RU" sz="2800" dirty="0" smtClean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Аргумент- </a:t>
            </a:r>
          </a:p>
          <a:p>
            <a:pPr marL="82296" indent="0">
              <a:buNone/>
            </a:pPr>
            <a:r>
              <a:rPr lang="ru-RU" sz="2800" dirty="0" smtClean="0">
                <a:latin typeface="+mj-lt"/>
              </a:rPr>
              <a:t>это логический довод ,  </a:t>
            </a:r>
            <a:r>
              <a:rPr lang="ru-RU" sz="2800" dirty="0">
                <a:latin typeface="+mj-lt"/>
              </a:rPr>
              <a:t>а</a:t>
            </a:r>
            <a:r>
              <a:rPr lang="ru-RU" sz="2800" dirty="0" smtClean="0">
                <a:latin typeface="+mj-lt"/>
              </a:rPr>
              <a:t>ргумент не существует сам по себе, он  привязан к тому, что он доказывает. </a:t>
            </a:r>
          </a:p>
          <a:p>
            <a:pPr marL="82296" indent="0" algn="ctr">
              <a:buNone/>
            </a:pPr>
            <a:endParaRPr lang="ru-RU" sz="2800" b="1" dirty="0" smtClean="0">
              <a:latin typeface="+mj-lt"/>
            </a:endParaRPr>
          </a:p>
          <a:p>
            <a:pPr marL="82296" indent="0" algn="ctr">
              <a:buNone/>
            </a:pPr>
            <a:r>
              <a:rPr lang="ru-RU" sz="2800" b="1" dirty="0" smtClean="0">
                <a:latin typeface="+mj-lt"/>
              </a:rPr>
              <a:t>Пример- </a:t>
            </a:r>
          </a:p>
          <a:p>
            <a:pPr marL="82296" indent="0">
              <a:buNone/>
            </a:pPr>
            <a:r>
              <a:rPr lang="ru-RU" sz="2800" dirty="0" smtClean="0">
                <a:latin typeface="+mj-lt"/>
              </a:rPr>
              <a:t>это иллюстрация , частный случай, иллюстрирующий тот или иной аргумент. </a:t>
            </a:r>
          </a:p>
          <a:p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8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 2 часть</a:t>
            </a:r>
            <a:br>
              <a:rPr lang="ru-RU" sz="2400" dirty="0" smtClean="0"/>
            </a:br>
            <a:r>
              <a:rPr lang="ru-RU" sz="2400" dirty="0" smtClean="0"/>
              <a:t>  Аргументы и примеры из   из текста С.Т. Аксакова </a:t>
            </a:r>
            <a:br>
              <a:rPr lang="ru-RU" sz="2400" dirty="0" smtClean="0"/>
            </a:br>
            <a:r>
              <a:rPr lang="ru-RU" sz="2400" dirty="0" smtClean="0"/>
              <a:t>Не забываем про вопрос: «Какие </a:t>
            </a:r>
            <a:r>
              <a:rPr lang="ru-RU" sz="2400" dirty="0"/>
              <a:t>открытия помогают нам сделать книги?»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b="1" dirty="0" smtClean="0"/>
              <a:t>Книги помогают открыть мальчику новый мир. (Это аргумент! )  </a:t>
            </a:r>
            <a:r>
              <a:rPr lang="ru-RU" dirty="0" smtClean="0"/>
              <a:t>Он  </a:t>
            </a:r>
            <a:r>
              <a:rPr lang="ru-RU" dirty="0"/>
              <a:t>очень </a:t>
            </a:r>
            <a:r>
              <a:rPr lang="ru-RU" dirty="0" smtClean="0"/>
              <a:t>любил </a:t>
            </a:r>
            <a:r>
              <a:rPr lang="ru-RU" dirty="0"/>
              <a:t>читать, и однажды сосед подарил ему </a:t>
            </a:r>
            <a:r>
              <a:rPr lang="ru-RU" dirty="0" smtClean="0"/>
              <a:t>связку бесценных  </a:t>
            </a:r>
            <a:r>
              <a:rPr lang="ru-RU" dirty="0"/>
              <a:t>книг. </a:t>
            </a:r>
            <a:r>
              <a:rPr lang="ru-RU" dirty="0" smtClean="0"/>
              <a:t> Сколько радости испытал герой текста, читая «свои сокровища»! Он много любопытного  узнал о явлениях природы, расширил знания о мире. (</a:t>
            </a:r>
            <a:r>
              <a:rPr lang="ru-RU" b="1" dirty="0" smtClean="0"/>
              <a:t>это пример из текста! </a:t>
            </a:r>
            <a:r>
              <a:rPr lang="ru-RU" dirty="0" smtClean="0"/>
              <a:t>)</a:t>
            </a:r>
          </a:p>
          <a:p>
            <a:pPr marL="82296" indent="0">
              <a:buNone/>
            </a:pPr>
            <a:r>
              <a:rPr lang="ru-RU" dirty="0" smtClean="0"/>
              <a:t>34 слова!</a:t>
            </a:r>
          </a:p>
        </p:txBody>
      </p:sp>
    </p:spTree>
    <p:extLst>
      <p:ext uri="{BB962C8B-B14F-4D97-AF65-F5344CB8AC3E}">
        <p14:creationId xmlns:p14="http://schemas.microsoft.com/office/powerpoint/2010/main" val="744660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/>
              <a:t>Подобный пример можно привести из художественной литературы</a:t>
            </a:r>
            <a:r>
              <a:rPr lang="ru-RU" dirty="0" smtClean="0"/>
              <a:t>. В повести М. Горького «Детство» главный герой Алеша Пешков тоже любил читать. С помощью деда  освоив азбуку, он горячо   полюбил книги. Они открыли перед ним прекрасный мир, сделали в будущем настоящим писателем.  </a:t>
            </a:r>
          </a:p>
          <a:p>
            <a:pPr marL="82296" indent="0">
              <a:buNone/>
            </a:pPr>
            <a:r>
              <a:rPr lang="ru-RU" b="1" dirty="0" smtClean="0"/>
              <a:t>Примерно 25-30 слов!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01034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/>
              <a:t>3 часть </a:t>
            </a:r>
            <a:br>
              <a:rPr lang="ru-RU" sz="3100" dirty="0" smtClean="0"/>
            </a:br>
            <a:r>
              <a:rPr lang="ru-RU" sz="3100" dirty="0" smtClean="0"/>
              <a:t>Заключение!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latin typeface="+mj-lt"/>
              </a:rPr>
              <a:t>Итак</a:t>
            </a:r>
            <a:r>
              <a:rPr lang="ru-RU" sz="2800" dirty="0" smtClean="0">
                <a:latin typeface="+mj-lt"/>
              </a:rPr>
              <a:t>, </a:t>
            </a:r>
            <a:r>
              <a:rPr lang="ru-RU" sz="2800" b="1" dirty="0" smtClean="0">
                <a:latin typeface="+mj-lt"/>
              </a:rPr>
              <a:t>любознательность</a:t>
            </a:r>
            <a:r>
              <a:rPr lang="ru-RU" sz="2800" dirty="0" smtClean="0">
                <a:latin typeface="+mj-lt"/>
              </a:rPr>
              <a:t> делает нашу жизнь интересней,  </a:t>
            </a:r>
            <a:r>
              <a:rPr lang="ru-RU" sz="2800" dirty="0">
                <a:latin typeface="+mj-lt"/>
              </a:rPr>
              <a:t>книги </a:t>
            </a:r>
            <a:r>
              <a:rPr lang="ru-RU" sz="2800" dirty="0" smtClean="0">
                <a:latin typeface="+mj-lt"/>
              </a:rPr>
              <a:t>нам  </a:t>
            </a:r>
            <a:r>
              <a:rPr lang="ru-RU" sz="2800" b="1" dirty="0" smtClean="0">
                <a:latin typeface="+mj-lt"/>
              </a:rPr>
              <a:t>открывают   </a:t>
            </a:r>
            <a:r>
              <a:rPr lang="ru-RU" sz="2800" b="1" dirty="0">
                <a:latin typeface="+mj-lt"/>
              </a:rPr>
              <a:t>новые </a:t>
            </a:r>
            <a:r>
              <a:rPr lang="ru-RU" sz="2800" b="1" dirty="0" smtClean="0">
                <a:latin typeface="+mj-lt"/>
              </a:rPr>
              <a:t>миры. </a:t>
            </a:r>
            <a:endParaRPr lang="ru-RU" sz="2800" dirty="0">
              <a:latin typeface="+mj-lt"/>
            </a:endParaRPr>
          </a:p>
          <a:p>
            <a:pPr marL="82296" indent="0">
              <a:buNone/>
            </a:pPr>
            <a:endParaRPr lang="ru-RU" dirty="0" smtClean="0">
              <a:latin typeface="+mj-lt"/>
            </a:endParaRPr>
          </a:p>
          <a:p>
            <a:pPr marL="82296" indent="0">
              <a:buNone/>
            </a:pPr>
            <a:endParaRPr lang="ru-RU" dirty="0" smtClean="0">
              <a:latin typeface="+mj-lt"/>
            </a:endParaRPr>
          </a:p>
          <a:p>
            <a:pPr marL="82296" indent="0">
              <a:buNone/>
            </a:pPr>
            <a:endParaRPr lang="ru-RU" dirty="0" smtClean="0">
              <a:latin typeface="+mj-lt"/>
            </a:endParaRPr>
          </a:p>
          <a:p>
            <a:pPr marL="82296" indent="0">
              <a:buNone/>
            </a:pPr>
            <a:r>
              <a:rPr lang="ru-RU" dirty="0" smtClean="0">
                <a:latin typeface="+mj-lt"/>
              </a:rPr>
              <a:t>Заключение может быть </a:t>
            </a:r>
            <a:r>
              <a:rPr lang="ru-RU" b="1" dirty="0" smtClean="0">
                <a:latin typeface="+mj-lt"/>
              </a:rPr>
              <a:t>лаконичным! </a:t>
            </a:r>
            <a:endParaRPr lang="ru-RU" b="1" dirty="0">
              <a:latin typeface="+mj-lt"/>
            </a:endParaRPr>
          </a:p>
          <a:p>
            <a:pPr marL="82296" indent="0" algn="ctr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03899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Структура экзамена                                 по русскому языку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ru-RU" sz="2700" dirty="0">
                <a:solidFill>
                  <a:prstClr val="black"/>
                </a:solidFill>
                <a:latin typeface="Calibri"/>
              </a:rPr>
              <a:t> </a:t>
            </a:r>
            <a:endParaRPr lang="ru-RU" sz="2700" dirty="0" smtClean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ru-RU" dirty="0" smtClean="0">
                <a:solidFill>
                  <a:prstClr val="black"/>
                </a:solidFill>
                <a:latin typeface="Calibri"/>
              </a:rPr>
              <a:t>Экзаменационная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работа состоит из </a:t>
            </a:r>
            <a:r>
              <a:rPr lang="ru-RU" i="1" dirty="0">
                <a:solidFill>
                  <a:srgbClr val="C00000"/>
                </a:solidFill>
                <a:latin typeface="Calibri"/>
              </a:rPr>
              <a:t>3 частей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, 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включающих в себя </a:t>
            </a:r>
            <a:r>
              <a:rPr lang="ru-RU" i="1" dirty="0" smtClean="0">
                <a:solidFill>
                  <a:srgbClr val="C00000"/>
                </a:solidFill>
                <a:latin typeface="Calibri"/>
              </a:rPr>
              <a:t>9  </a:t>
            </a:r>
            <a:r>
              <a:rPr lang="ru-RU" i="1" dirty="0">
                <a:solidFill>
                  <a:srgbClr val="C00000"/>
                </a:solidFill>
                <a:latin typeface="Calibri"/>
              </a:rPr>
              <a:t>заданий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Calibri"/>
              </a:rPr>
              <a:t>    На выполнение работы отводится </a:t>
            </a:r>
            <a:r>
              <a:rPr lang="ru-RU" i="1" dirty="0">
                <a:solidFill>
                  <a:srgbClr val="C00000"/>
                </a:solidFill>
                <a:latin typeface="Calibri"/>
              </a:rPr>
              <a:t>3 часа 55 минут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(235 мин.)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Calibri"/>
              </a:rPr>
              <a:t>    </a:t>
            </a:r>
            <a:r>
              <a:rPr lang="ru-RU" i="1" dirty="0">
                <a:solidFill>
                  <a:srgbClr val="C00000"/>
                </a:solidFill>
                <a:latin typeface="Calibri"/>
              </a:rPr>
              <a:t>Часть 1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включает в себя одно задание и представляет собой небольшую письменную работу по прослушанному тексту (</a:t>
            </a:r>
            <a:r>
              <a:rPr lang="ru-RU" i="1" dirty="0">
                <a:solidFill>
                  <a:srgbClr val="C00000"/>
                </a:solidFill>
                <a:latin typeface="Calibri"/>
              </a:rPr>
              <a:t>сжатое изложение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), прослушивается текст 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2 раза. </a:t>
            </a:r>
            <a:r>
              <a:rPr lang="ru-RU" i="1" dirty="0" smtClean="0">
                <a:solidFill>
                  <a:srgbClr val="C00000"/>
                </a:solidFill>
                <a:latin typeface="Calibri"/>
              </a:rPr>
              <a:t>На </a:t>
            </a:r>
            <a:r>
              <a:rPr lang="ru-RU" i="1" dirty="0">
                <a:solidFill>
                  <a:srgbClr val="C00000"/>
                </a:solidFill>
                <a:latin typeface="Calibri"/>
              </a:rPr>
              <a:t>выполнение 1 части работы </a:t>
            </a:r>
            <a:r>
              <a:rPr lang="ru-RU" i="1" dirty="0" smtClean="0">
                <a:solidFill>
                  <a:srgbClr val="C00000"/>
                </a:solidFill>
                <a:latin typeface="Calibri"/>
              </a:rPr>
              <a:t>рекомендуется отвести  </a:t>
            </a:r>
            <a:r>
              <a:rPr lang="ru-RU" i="1" dirty="0">
                <a:solidFill>
                  <a:srgbClr val="C00000"/>
                </a:solidFill>
                <a:latin typeface="Calibri"/>
              </a:rPr>
              <a:t>85 мин.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600" dirty="0" smtClean="0"/>
              <a:t>      </a:t>
            </a:r>
          </a:p>
          <a:p>
            <a:pPr marL="82296" indent="0">
              <a:buNone/>
            </a:pPr>
            <a:endParaRPr lang="ru-RU" sz="3600" b="1" i="1" dirty="0"/>
          </a:p>
          <a:p>
            <a:pPr marL="82296" indent="0">
              <a:buNone/>
            </a:pPr>
            <a:r>
              <a:rPr lang="ru-RU" sz="3600" b="1" i="1" dirty="0" smtClean="0"/>
              <a:t>      Спасибо за внимание! 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446677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prstClr val="black"/>
                </a:solidFill>
                <a:effectLst/>
                <a:latin typeface="Times New Roman"/>
                <a:ea typeface="Times New Roman"/>
              </a:rPr>
              <a:t>ЭТАПЫ РАБОТЫ НАД СОЧИНЕНИЕМ </a:t>
            </a:r>
            <a:r>
              <a:rPr lang="ru-RU" sz="1800" b="1" dirty="0" smtClean="0">
                <a:solidFill>
                  <a:prstClr val="black"/>
                </a:solidFill>
                <a:effectLst/>
                <a:latin typeface="Times New Roman"/>
                <a:ea typeface="Times New Roman"/>
              </a:rPr>
              <a:t>9. 3</a:t>
            </a:r>
            <a:r>
              <a:rPr lang="ru-RU" sz="1800" b="1" dirty="0">
                <a:solidFill>
                  <a:prstClr val="black"/>
                </a:solidFill>
                <a:effectLst/>
                <a:latin typeface="Times New Roman"/>
                <a:ea typeface="Times New Roman"/>
              </a:rPr>
              <a:t>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890080" cy="5555704"/>
          </a:xfrm>
        </p:spPr>
        <p:txBody>
          <a:bodyPr>
            <a:noAutofit/>
          </a:bodyPr>
          <a:lstStyle/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1</a:t>
            </a:r>
            <a:r>
              <a:rPr lang="ru-RU" sz="1400" b="1" dirty="0">
                <a:latin typeface="Times New Roman"/>
                <a:ea typeface="Times New Roman"/>
              </a:rPr>
              <a:t>. Внимательно перечитай </a:t>
            </a:r>
            <a:r>
              <a:rPr lang="ru-RU" sz="1400" b="1" dirty="0" smtClean="0">
                <a:latin typeface="Times New Roman"/>
                <a:ea typeface="Times New Roman"/>
              </a:rPr>
              <a:t>предложенный текст</a:t>
            </a:r>
            <a:r>
              <a:rPr lang="ru-RU" sz="1400" b="1" dirty="0">
                <a:latin typeface="Times New Roman"/>
                <a:ea typeface="Times New Roman"/>
              </a:rPr>
              <a:t>.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2. Найди ответ на предложенный тебе вопрос: что это такое? (Человечность? Доброта? Мужество? Героизм?).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3. Сформулируй этот ответ своими словами и запиши его на черновике.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4. Подбери материал для </a:t>
            </a:r>
            <a:r>
              <a:rPr lang="ru-RU" sz="1400" b="1" u="sng" dirty="0">
                <a:latin typeface="Times New Roman"/>
                <a:ea typeface="Times New Roman"/>
              </a:rPr>
              <a:t>первого аргумента</a:t>
            </a:r>
            <a:r>
              <a:rPr lang="ru-RU" sz="1400" b="1" dirty="0">
                <a:latin typeface="Times New Roman"/>
                <a:ea typeface="Times New Roman"/>
              </a:rPr>
              <a:t>: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  —  найди в тексте примеры, иллюстрирующие данное этическое понятие; 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  — помни, что надо объяснить, как проявляется </a:t>
            </a:r>
            <a:r>
              <a:rPr lang="ru-RU" sz="1400" b="1" i="1" dirty="0">
                <a:latin typeface="Times New Roman"/>
                <a:ea typeface="Times New Roman"/>
              </a:rPr>
              <a:t>человечность (доброта, мужество, героизм</a:t>
            </a:r>
            <a:r>
              <a:rPr lang="ru-RU" sz="1400" b="1" dirty="0">
                <a:latin typeface="Times New Roman"/>
                <a:ea typeface="Times New Roman"/>
              </a:rPr>
              <a:t>…) в конкретном случае; 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  —  необходимо обязательно комментировать поступки героев, исходя из предложенного задания; 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  —  не забывай указывать номера предложений, на которые ты ссылаешься;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5. Подумай над тем, какой материал ты возьмёшь в качестве </a:t>
            </a:r>
            <a:r>
              <a:rPr lang="ru-RU" sz="1400" b="1" u="sng" dirty="0">
                <a:latin typeface="Times New Roman"/>
                <a:ea typeface="Times New Roman"/>
              </a:rPr>
              <a:t>второго аргумента</a:t>
            </a:r>
            <a:r>
              <a:rPr lang="ru-RU" sz="1400" b="1" dirty="0">
                <a:latin typeface="Times New Roman"/>
                <a:ea typeface="Times New Roman"/>
              </a:rPr>
              <a:t>: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  —  вспомни, сталкивался ли ты с этим понятием в собственной жизни, в жизни родителей, друзей;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  —  запиши свои воспоминания, но обрати внимание на то, что это должен быть не только пересказ («Друг сказал…», «Он сделал…»), но и анализ (почему было сделано!);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  —  обратись к своим знаниям (это тоже аргумент, основанный на жизненном опыте): вспомни о недавно прочитанной книге, о просмотренном фильме, об историческом факте…</a:t>
            </a:r>
            <a:endParaRPr lang="ru-RU" sz="1400" dirty="0">
              <a:latin typeface="Times New Roman"/>
              <a:ea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6. И, конечно же, не забудь о выводе. Перечитай всё то, что написал, и сделай вывод, обобщив написанное.</a:t>
            </a:r>
            <a:endParaRPr lang="ru-RU" sz="1400" dirty="0">
              <a:latin typeface="Times New Roman"/>
              <a:ea typeface="Times New Roman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234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2 часть(тесты)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sz="3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3600" i="1" dirty="0">
                <a:solidFill>
                  <a:srgbClr val="FF0000"/>
                </a:solidFill>
                <a:latin typeface="Calibri"/>
              </a:rPr>
              <a:t>Часть 2</a:t>
            </a:r>
            <a:r>
              <a:rPr lang="ru-RU" sz="3600" dirty="0">
                <a:solidFill>
                  <a:prstClr val="black"/>
                </a:solidFill>
                <a:latin typeface="Calibri"/>
              </a:rPr>
              <a:t> выполняется на основе прочитанного текста. </a:t>
            </a:r>
            <a:r>
              <a:rPr lang="ru-RU" sz="3600" i="1" dirty="0">
                <a:solidFill>
                  <a:srgbClr val="FF0000"/>
                </a:solidFill>
                <a:latin typeface="Calibri"/>
              </a:rPr>
              <a:t>Она состоит из </a:t>
            </a:r>
            <a:r>
              <a:rPr lang="ru-RU" sz="3600" i="1" dirty="0" smtClean="0">
                <a:solidFill>
                  <a:srgbClr val="FF0000"/>
                </a:solidFill>
                <a:latin typeface="Calibri"/>
              </a:rPr>
              <a:t>7 тестовых  </a:t>
            </a:r>
            <a:r>
              <a:rPr lang="ru-RU" sz="3600" i="1" dirty="0">
                <a:solidFill>
                  <a:srgbClr val="FF0000"/>
                </a:solidFill>
                <a:latin typeface="Calibri"/>
              </a:rPr>
              <a:t>заданий </a:t>
            </a:r>
            <a:r>
              <a:rPr lang="ru-RU" sz="3600" dirty="0">
                <a:latin typeface="Calibri"/>
              </a:rPr>
              <a:t>(2 – </a:t>
            </a:r>
            <a:r>
              <a:rPr lang="ru-RU" sz="3600" dirty="0" smtClean="0">
                <a:latin typeface="Calibri"/>
              </a:rPr>
              <a:t>8).</a:t>
            </a:r>
            <a:r>
              <a:rPr lang="ru-RU" sz="3600" dirty="0">
                <a:latin typeface="Calibri"/>
              </a:rPr>
              <a:t/>
            </a:r>
            <a:br>
              <a:rPr lang="ru-RU" sz="3600" dirty="0">
                <a:latin typeface="Calibri"/>
              </a:rPr>
            </a:br>
            <a:r>
              <a:rPr lang="ru-RU" sz="3600" dirty="0">
                <a:solidFill>
                  <a:prstClr val="black"/>
                </a:solidFill>
                <a:latin typeface="Calibri"/>
              </a:rPr>
              <a:t>    Ответы к этим заданиям записываются в виде слова (словосочетания), числа или последовательности </a:t>
            </a:r>
            <a:r>
              <a:rPr lang="ru-RU" sz="3600" dirty="0" smtClean="0">
                <a:solidFill>
                  <a:prstClr val="black"/>
                </a:solidFill>
                <a:latin typeface="Calibri"/>
              </a:rPr>
              <a:t>цифр. </a:t>
            </a:r>
            <a:r>
              <a:rPr lang="ru-RU" sz="3600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Calibri"/>
              </a:rPr>
            </a:br>
            <a:r>
              <a:rPr lang="ru-RU" sz="3600" dirty="0">
                <a:solidFill>
                  <a:prstClr val="black"/>
                </a:solidFill>
                <a:latin typeface="Calibri"/>
              </a:rPr>
              <a:t>    На выполнение этой части</a:t>
            </a:r>
            <a:br>
              <a:rPr lang="ru-RU" sz="3600" dirty="0">
                <a:solidFill>
                  <a:prstClr val="black"/>
                </a:solidFill>
                <a:latin typeface="Calibri"/>
              </a:rPr>
            </a:br>
            <a:r>
              <a:rPr lang="ru-RU" sz="3600" dirty="0">
                <a:solidFill>
                  <a:prstClr val="black"/>
                </a:solidFill>
                <a:latin typeface="Calibri"/>
              </a:rPr>
              <a:t> работы </a:t>
            </a:r>
            <a:r>
              <a:rPr lang="ru-RU" sz="3600" dirty="0" smtClean="0">
                <a:solidFill>
                  <a:prstClr val="black"/>
                </a:solidFill>
                <a:latin typeface="Calibri"/>
              </a:rPr>
              <a:t>рекомендуется отвести </a:t>
            </a:r>
            <a:r>
              <a:rPr lang="ru-RU" sz="3600" i="1" dirty="0" smtClean="0">
                <a:solidFill>
                  <a:srgbClr val="FF0000"/>
                </a:solidFill>
                <a:latin typeface="Calibri"/>
              </a:rPr>
              <a:t>70 </a:t>
            </a:r>
            <a:r>
              <a:rPr lang="ru-RU" sz="3600" i="1" dirty="0">
                <a:solidFill>
                  <a:srgbClr val="FF0000"/>
                </a:solidFill>
                <a:latin typeface="Calibri"/>
              </a:rPr>
              <a:t>мин</a:t>
            </a:r>
            <a:r>
              <a:rPr lang="ru-RU" sz="3600" dirty="0" smtClean="0">
                <a:solidFill>
                  <a:srgbClr val="FF0000"/>
                </a:solidFill>
                <a:latin typeface="Calibri"/>
              </a:rPr>
              <a:t>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8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3 часть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ru-RU" i="1" dirty="0">
                <a:solidFill>
                  <a:srgbClr val="FF0000"/>
                </a:solidFill>
                <a:latin typeface="Calibri"/>
              </a:rPr>
              <a:t>3 часть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выполняется на основе того же текста, который 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вы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читали, работая над заданиями 2 части.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Calibri"/>
              </a:rPr>
              <a:t>   Приступая к части 3, выберите одно из трёх предложенных 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заданий  (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9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.1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, 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9.2, 9.3.  )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и дайте письменный развёрнутый аргументированный ответ.  По форме это задание представляет собой </a:t>
            </a:r>
            <a:r>
              <a:rPr lang="ru-RU" i="1" dirty="0">
                <a:solidFill>
                  <a:srgbClr val="FF0000"/>
                </a:solidFill>
                <a:latin typeface="Calibri"/>
              </a:rPr>
              <a:t>сочинение-рассуждение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Calibri"/>
              </a:rPr>
              <a:t>    </a:t>
            </a:r>
            <a:r>
              <a:rPr lang="ru-RU" i="1" dirty="0">
                <a:solidFill>
                  <a:srgbClr val="FF0000"/>
                </a:solidFill>
                <a:latin typeface="Calibri"/>
              </a:rPr>
              <a:t>Примерное время – 80 мин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ru-RU" dirty="0" smtClean="0">
                <a:solidFill>
                  <a:prstClr val="black"/>
                </a:solidFill>
                <a:latin typeface="Calibri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3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4F271C">
                    <a:satMod val="130000"/>
                  </a:srgbClr>
                </a:solidFill>
              </a:rPr>
              <a:t>Композиция </a:t>
            </a:r>
            <a:br>
              <a:rPr lang="ru-RU" sz="2800" b="1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2800" b="1" dirty="0" smtClean="0">
                <a:solidFill>
                  <a:srgbClr val="4F271C">
                    <a:satMod val="130000"/>
                  </a:srgbClr>
                </a:solidFill>
              </a:rPr>
              <a:t>сочинения-рассуждения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4979640"/>
          </a:xfrm>
        </p:spPr>
        <p:txBody>
          <a:bodyPr>
            <a:noAutofit/>
          </a:bodyPr>
          <a:lstStyle/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/>
                <a:ea typeface="Times New Roman"/>
              </a:rPr>
              <a:t>1 абзац – </a:t>
            </a:r>
            <a:r>
              <a:rPr lang="ru-RU" sz="2400" b="1" dirty="0" smtClean="0">
                <a:latin typeface="Times New Roman"/>
                <a:ea typeface="Times New Roman"/>
              </a:rPr>
              <a:t>Вступление.  (</a:t>
            </a:r>
            <a:r>
              <a:rPr lang="ru-RU" sz="2400" dirty="0" smtClean="0">
                <a:latin typeface="Times New Roman"/>
                <a:ea typeface="Times New Roman"/>
              </a:rPr>
              <a:t>даем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толкование </a:t>
            </a:r>
            <a:r>
              <a:rPr lang="ru-RU" sz="2400" dirty="0">
                <a:latin typeface="Times New Roman"/>
                <a:ea typeface="Times New Roman"/>
              </a:rPr>
              <a:t>этического понятия, предложенного для </a:t>
            </a:r>
            <a:r>
              <a:rPr lang="ru-RU" sz="2400" dirty="0" smtClean="0">
                <a:latin typeface="Times New Roman"/>
                <a:ea typeface="Times New Roman"/>
              </a:rPr>
              <a:t>размышления)</a:t>
            </a:r>
            <a:endParaRPr lang="ru-RU" sz="2400" dirty="0">
              <a:latin typeface="Times New Roman"/>
              <a:ea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2, 3  абзацы  – Основная часть. </a:t>
            </a: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2  абзац ( первый </a:t>
            </a:r>
            <a:r>
              <a:rPr lang="ru-RU" sz="2400" dirty="0" smtClean="0">
                <a:latin typeface="Times New Roman"/>
                <a:ea typeface="Times New Roman"/>
              </a:rPr>
              <a:t>аргумент-пример  </a:t>
            </a:r>
            <a:r>
              <a:rPr lang="ru-RU" sz="2400" dirty="0">
                <a:latin typeface="Times New Roman"/>
                <a:ea typeface="Times New Roman"/>
              </a:rPr>
              <a:t>из исходного  </a:t>
            </a:r>
            <a:r>
              <a:rPr lang="ru-RU" sz="2400" dirty="0" smtClean="0">
                <a:latin typeface="Times New Roman"/>
                <a:ea typeface="Times New Roman"/>
              </a:rPr>
              <a:t>текста)</a:t>
            </a:r>
            <a:endParaRPr lang="ru-RU" sz="2400" dirty="0">
              <a:latin typeface="Times New Roman"/>
              <a:ea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3  абзац  (второй  </a:t>
            </a:r>
            <a:r>
              <a:rPr lang="ru-RU" sz="2400" dirty="0" smtClean="0">
                <a:latin typeface="Times New Roman"/>
                <a:ea typeface="Times New Roman"/>
              </a:rPr>
              <a:t>аргумент – пример  </a:t>
            </a:r>
            <a:r>
              <a:rPr lang="ru-RU" sz="2400" dirty="0">
                <a:latin typeface="Times New Roman"/>
                <a:ea typeface="Times New Roman"/>
              </a:rPr>
              <a:t>из жизненного  </a:t>
            </a:r>
            <a:r>
              <a:rPr lang="ru-RU" sz="2400" dirty="0" smtClean="0">
                <a:latin typeface="Times New Roman"/>
                <a:ea typeface="Times New Roman"/>
              </a:rPr>
              <a:t>опыта или художественного текста).</a:t>
            </a:r>
            <a:endParaRPr lang="ru-RU" sz="2400" dirty="0">
              <a:latin typeface="Times New Roman"/>
              <a:ea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/>
                <a:ea typeface="Times New Roman"/>
              </a:rPr>
              <a:t>4 абзац – </a:t>
            </a:r>
            <a:r>
              <a:rPr lang="ru-RU" sz="2400" b="1" dirty="0" smtClean="0">
                <a:latin typeface="Times New Roman"/>
                <a:ea typeface="Times New Roman"/>
              </a:rPr>
              <a:t>Заключение (вывод).</a:t>
            </a:r>
          </a:p>
          <a:p>
            <a:pPr marL="82296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marL="82296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Не забывайте, </a:t>
            </a:r>
            <a:r>
              <a:rPr lang="ru-RU" sz="2400" b="1" dirty="0">
                <a:latin typeface="Times New Roman"/>
                <a:ea typeface="Times New Roman"/>
              </a:rPr>
              <a:t>что каждый последующий абзац должен содержать новую </a:t>
            </a:r>
            <a:r>
              <a:rPr lang="ru-RU" sz="2400" b="1" dirty="0" smtClean="0">
                <a:latin typeface="Times New Roman"/>
                <a:ea typeface="Times New Roman"/>
              </a:rPr>
              <a:t>информацию. </a:t>
            </a:r>
            <a:endParaRPr lang="ru-RU" sz="2400" dirty="0"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53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ru-RU" dirty="0"/>
              <a:t>Все темы сочинений 9.3 из нового сборника И.П. </a:t>
            </a:r>
            <a:r>
              <a:rPr lang="ru-RU" dirty="0" err="1"/>
              <a:t>Цыбулько</a:t>
            </a:r>
            <a:r>
              <a:rPr lang="ru-RU" dirty="0"/>
              <a:t> "ОГЭ-2020. </a:t>
            </a:r>
            <a:endParaRPr lang="ru-RU" dirty="0" smtClean="0"/>
          </a:p>
          <a:p>
            <a:pPr marL="82296" indent="0" algn="ctr">
              <a:buNone/>
            </a:pPr>
            <a:r>
              <a:rPr lang="ru-RU" dirty="0" smtClean="0"/>
              <a:t>36 вариантов"</a:t>
            </a:r>
          </a:p>
          <a:p>
            <a:pPr marL="82296" indent="0" algn="ctr">
              <a:buNone/>
            </a:pPr>
            <a:r>
              <a:rPr lang="ru-RU" dirty="0" smtClean="0"/>
              <a:t>Всего предлагается 27 тем! </a:t>
            </a:r>
          </a:p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endParaRPr lang="ru-RU" sz="2200" dirty="0" smtClean="0"/>
          </a:p>
          <a:p>
            <a:pPr marL="82296" indent="0" algn="ctr">
              <a:buNone/>
            </a:pPr>
            <a:r>
              <a:rPr lang="ru-RU" sz="2200" dirty="0" smtClean="0"/>
              <a:t>Профессор </a:t>
            </a:r>
            <a:r>
              <a:rPr lang="ru-RU" sz="2200" dirty="0"/>
              <a:t>кафедры методики преподавания русского языка и литературы Московского городского педагогического университета, ведущий научный сотрудник Федерального института педагогических измерений, руководитель федеральной комиссии разработчиков контрольных измерительных материалов по русскому языку .</a:t>
            </a:r>
            <a:br>
              <a:rPr lang="ru-RU" sz="22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031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6632"/>
            <a:ext cx="7498080" cy="613176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smtClean="0"/>
              <a:t>1.Нравственный </a:t>
            </a:r>
            <a:r>
              <a:rPr lang="ru-RU" sz="2400" dirty="0"/>
              <a:t>выбор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</a:t>
            </a:r>
            <a:r>
              <a:rPr lang="ru-RU" sz="2400" dirty="0" smtClean="0"/>
              <a:t>Драгоценные </a:t>
            </a:r>
            <a:r>
              <a:rPr lang="ru-RU" sz="2400" dirty="0"/>
              <a:t>книги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. Сильный </a:t>
            </a:r>
            <a:r>
              <a:rPr lang="ru-RU" sz="2400" dirty="0" smtClean="0"/>
              <a:t>характер</a:t>
            </a:r>
          </a:p>
          <a:p>
            <a:pPr marL="82296" indent="0">
              <a:buNone/>
            </a:pPr>
            <a:r>
              <a:rPr lang="ru-RU" sz="2400" dirty="0" smtClean="0"/>
              <a:t>4</a:t>
            </a:r>
            <a:r>
              <a:rPr lang="ru-RU" sz="2400" dirty="0"/>
              <a:t>. Мечта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5</a:t>
            </a:r>
            <a:r>
              <a:rPr lang="ru-RU" sz="2400" dirty="0"/>
              <a:t>. Дружба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6</a:t>
            </a:r>
            <a:r>
              <a:rPr lang="ru-RU" sz="2400" dirty="0"/>
              <a:t>. </a:t>
            </a:r>
            <a:r>
              <a:rPr lang="ru-RU" sz="2400" dirty="0" smtClean="0"/>
              <a:t>Воображение </a:t>
            </a:r>
          </a:p>
          <a:p>
            <a:pPr marL="82296" indent="0">
              <a:buNone/>
            </a:pPr>
            <a:r>
              <a:rPr lang="ru-RU" sz="2400" dirty="0" smtClean="0"/>
              <a:t> 7.Смелость </a:t>
            </a:r>
          </a:p>
          <a:p>
            <a:pPr marL="82296" indent="0">
              <a:buNone/>
            </a:pPr>
            <a:r>
              <a:rPr lang="ru-RU" sz="2400" dirty="0" smtClean="0"/>
              <a:t>8.Любознательность  </a:t>
            </a:r>
          </a:p>
          <a:p>
            <a:pPr marL="82296" indent="0">
              <a:buNone/>
            </a:pPr>
            <a:r>
              <a:rPr lang="ru-RU" sz="2400" dirty="0" smtClean="0"/>
              <a:t>9.Раскаяние</a:t>
            </a:r>
          </a:p>
          <a:p>
            <a:pPr marL="82296" indent="0">
              <a:buNone/>
            </a:pPr>
            <a:r>
              <a:rPr lang="ru-RU" sz="2400" dirty="0" smtClean="0"/>
              <a:t>10. Преданность </a:t>
            </a:r>
          </a:p>
          <a:p>
            <a:pPr marL="82296" indent="0">
              <a:buNone/>
            </a:pPr>
            <a:r>
              <a:rPr lang="ru-RU" sz="2400" dirty="0" smtClean="0"/>
              <a:t>11.Доброта </a:t>
            </a:r>
          </a:p>
          <a:p>
            <a:pPr marL="82296" indent="0">
              <a:buNone/>
            </a:pPr>
            <a:r>
              <a:rPr lang="ru-RU" sz="2400" dirty="0" smtClean="0"/>
              <a:t>12.Взаимовыручка </a:t>
            </a:r>
          </a:p>
          <a:p>
            <a:pPr marL="82296" indent="0">
              <a:buNone/>
            </a:pPr>
            <a:r>
              <a:rPr lang="ru-RU" sz="2400" dirty="0" smtClean="0"/>
              <a:t>13</a:t>
            </a:r>
            <a:r>
              <a:rPr lang="ru-RU" sz="2400" dirty="0"/>
              <a:t>. Великодушие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14. </a:t>
            </a:r>
            <a:r>
              <a:rPr lang="ru-RU" sz="2400" dirty="0"/>
              <a:t>Целеустремленность</a:t>
            </a:r>
          </a:p>
          <a:p>
            <a:pPr marL="82296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34565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6632"/>
            <a:ext cx="7498080" cy="613176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ru-RU" sz="2400" dirty="0"/>
          </a:p>
          <a:p>
            <a:pPr marL="82296" indent="0">
              <a:buNone/>
            </a:pPr>
            <a:r>
              <a:rPr lang="ru-RU" sz="2400" dirty="0" smtClean="0"/>
              <a:t> </a:t>
            </a:r>
            <a:r>
              <a:rPr lang="ru-RU" sz="2600" dirty="0" smtClean="0"/>
              <a:t>15. </a:t>
            </a:r>
            <a:r>
              <a:rPr lang="ru-RU" sz="2600" dirty="0"/>
              <a:t>Сила </a:t>
            </a:r>
            <a:r>
              <a:rPr lang="ru-RU" sz="2600" dirty="0" smtClean="0"/>
              <a:t>характера</a:t>
            </a:r>
            <a:endParaRPr lang="ru-RU" sz="2600" dirty="0"/>
          </a:p>
          <a:p>
            <a:pPr marL="82296" indent="0">
              <a:buNone/>
            </a:pPr>
            <a:r>
              <a:rPr lang="ru-RU" sz="2600" dirty="0" smtClean="0"/>
              <a:t>16. </a:t>
            </a:r>
            <a:r>
              <a:rPr lang="ru-RU" sz="2600" dirty="0"/>
              <a:t>Душевность </a:t>
            </a:r>
          </a:p>
          <a:p>
            <a:pPr marL="82296" indent="0">
              <a:buNone/>
            </a:pPr>
            <a:r>
              <a:rPr lang="ru-RU" sz="2600" dirty="0" smtClean="0"/>
              <a:t>17. </a:t>
            </a:r>
            <a:r>
              <a:rPr lang="ru-RU" sz="2600" dirty="0"/>
              <a:t>Решительность </a:t>
            </a:r>
          </a:p>
          <a:p>
            <a:pPr marL="82296" indent="0">
              <a:buNone/>
            </a:pPr>
            <a:r>
              <a:rPr lang="ru-RU" sz="2600" dirty="0" smtClean="0"/>
              <a:t>18. Тщеславие </a:t>
            </a:r>
            <a:endParaRPr lang="ru-RU" sz="2600" dirty="0"/>
          </a:p>
          <a:p>
            <a:pPr marL="82296" indent="0">
              <a:buNone/>
            </a:pPr>
            <a:r>
              <a:rPr lang="ru-RU" sz="2600" dirty="0" smtClean="0"/>
              <a:t>19.Дружба</a:t>
            </a:r>
            <a:endParaRPr lang="ru-RU" sz="2600" dirty="0"/>
          </a:p>
          <a:p>
            <a:pPr marL="82296" indent="0">
              <a:buNone/>
            </a:pPr>
            <a:r>
              <a:rPr lang="ru-RU" sz="2600" dirty="0" smtClean="0"/>
              <a:t>20.Совесть </a:t>
            </a:r>
            <a:endParaRPr lang="ru-RU" sz="2600" dirty="0"/>
          </a:p>
          <a:p>
            <a:pPr marL="82296" indent="0">
              <a:buNone/>
            </a:pPr>
            <a:r>
              <a:rPr lang="ru-RU" sz="2600" dirty="0" smtClean="0"/>
              <a:t>21. </a:t>
            </a:r>
            <a:r>
              <a:rPr lang="ru-RU" sz="2600" dirty="0"/>
              <a:t>Взросление</a:t>
            </a:r>
          </a:p>
          <a:p>
            <a:pPr marL="82296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22. </a:t>
            </a:r>
            <a:r>
              <a:rPr lang="ru-RU" sz="2600" dirty="0"/>
              <a:t>Жестокость</a:t>
            </a:r>
          </a:p>
          <a:p>
            <a:pPr marL="82296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23. </a:t>
            </a:r>
            <a:r>
              <a:rPr lang="ru-RU" sz="2600" dirty="0"/>
              <a:t>Жизненный опыт</a:t>
            </a:r>
          </a:p>
          <a:p>
            <a:pPr marL="82296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24.Человечность</a:t>
            </a:r>
            <a:endParaRPr lang="ru-RU" sz="2600" dirty="0"/>
          </a:p>
          <a:p>
            <a:pPr marL="82296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25. </a:t>
            </a:r>
            <a:r>
              <a:rPr lang="ru-RU" sz="2600" dirty="0"/>
              <a:t>Сила </a:t>
            </a:r>
            <a:endParaRPr lang="ru-RU" sz="2600" dirty="0" smtClean="0"/>
          </a:p>
          <a:p>
            <a:pPr marL="82296" indent="0">
              <a:buNone/>
            </a:pPr>
            <a:r>
              <a:rPr lang="ru-RU" sz="2600" dirty="0" smtClean="0"/>
              <a:t>26.Любовь </a:t>
            </a:r>
            <a:endParaRPr lang="ru-RU" sz="2600" dirty="0"/>
          </a:p>
          <a:p>
            <a:pPr marL="82296" indent="0">
              <a:buNone/>
            </a:pPr>
            <a:r>
              <a:rPr lang="ru-RU" sz="2600" dirty="0" smtClean="0"/>
              <a:t>27.Сознательность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129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Для примера взят текст №8 из данного сборника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/>
              <a:t>Как Вы понимаете значение слова </a:t>
            </a:r>
            <a:r>
              <a:rPr lang="ru-RU" b="1" dirty="0"/>
              <a:t>ЛЮБОЗНАТЕЛЬНОСТЬ</a:t>
            </a:r>
            <a:r>
              <a:rPr lang="ru-RU" dirty="0"/>
              <a:t>? Сформулируйте и прокомментируйте данное Вами определение. Напишите сочинение-рассуждение на тему «</a:t>
            </a:r>
            <a:r>
              <a:rPr lang="ru-RU" b="1" dirty="0"/>
              <a:t>Какие открытия помогают нам сделать книги</a:t>
            </a:r>
            <a:r>
              <a:rPr lang="ru-RU" b="1" dirty="0" smtClean="0"/>
              <a:t>?»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7716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535</TotalTime>
  <Words>1092</Words>
  <Application>Microsoft Office PowerPoint</Application>
  <PresentationFormat>Экран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Сочинение –рассуждение (задание 9.3.)   в ОГЭ по русскому языку </vt:lpstr>
      <vt:lpstr>Структура экзамена                                 по русскому языку</vt:lpstr>
      <vt:lpstr>2 часть(тесты)</vt:lpstr>
      <vt:lpstr>3 часть</vt:lpstr>
      <vt:lpstr>Композиция  сочинения-рассуждения </vt:lpstr>
      <vt:lpstr>Презентация PowerPoint</vt:lpstr>
      <vt:lpstr>Презентация PowerPoint</vt:lpstr>
      <vt:lpstr>Презентация PowerPoint</vt:lpstr>
      <vt:lpstr>Для примера взят текст №8 из данного сборника</vt:lpstr>
      <vt:lpstr>Презентация PowerPoint</vt:lpstr>
      <vt:lpstr>Презентация PowerPoint</vt:lpstr>
      <vt:lpstr>Презентация PowerPoint</vt:lpstr>
      <vt:lpstr>1. Как писать вступление? </vt:lpstr>
      <vt:lpstr>1 Вступление </vt:lpstr>
      <vt:lpstr>Презентация PowerPoint</vt:lpstr>
      <vt:lpstr>Презентация PowerPoint</vt:lpstr>
      <vt:lpstr> 2 часть   Аргументы и примеры из   из текста С.Т. Аксакова  Не забываем про вопрос: «Какие открытия помогают нам сделать книги?» </vt:lpstr>
      <vt:lpstr>Презентация PowerPoint</vt:lpstr>
      <vt:lpstr> 3 часть  Заключение!</vt:lpstr>
      <vt:lpstr>Презентация PowerPoint</vt:lpstr>
      <vt:lpstr>ЭТАПЫ РАБОТЫ НАД СОЧИНЕНИЕМ 9. 3.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по написанию сочинения –рассуждения на тему, связанную с анализо</dc:title>
  <dc:creator>Admin</dc:creator>
  <cp:lastModifiedBy>Татьяна Семенченко</cp:lastModifiedBy>
  <cp:revision>78</cp:revision>
  <dcterms:created xsi:type="dcterms:W3CDTF">2015-03-15T12:56:19Z</dcterms:created>
  <dcterms:modified xsi:type="dcterms:W3CDTF">2019-12-16T04:04:57Z</dcterms:modified>
</cp:coreProperties>
</file>