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9" r:id="rId13"/>
    <p:sldId id="264" r:id="rId14"/>
    <p:sldId id="265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5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BBD87-C8BA-4831-A8F7-68EBD5A4AFD0}" type="datetimeFigureOut">
              <a:rPr lang="ru-RU" smtClean="0"/>
              <a:pPr/>
              <a:t>08.11.2019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526C008-B07A-44D8-B9AB-0FEB48EC49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13604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BBD87-C8BA-4831-A8F7-68EBD5A4AFD0}" type="datetimeFigureOut">
              <a:rPr lang="ru-RU" smtClean="0"/>
              <a:pPr/>
              <a:t>08.11.2019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526C008-B07A-44D8-B9AB-0FEB48EC49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91102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BBD87-C8BA-4831-A8F7-68EBD5A4AFD0}" type="datetimeFigureOut">
              <a:rPr lang="ru-RU" smtClean="0"/>
              <a:pPr/>
              <a:t>08.11.2019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526C008-B07A-44D8-B9AB-0FEB48EC491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8706746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BBD87-C8BA-4831-A8F7-68EBD5A4AFD0}" type="datetimeFigureOut">
              <a:rPr lang="ru-RU" smtClean="0"/>
              <a:pPr/>
              <a:t>08.11.2019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526C008-B07A-44D8-B9AB-0FEB48EC49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24083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BBD87-C8BA-4831-A8F7-68EBD5A4AFD0}" type="datetimeFigureOut">
              <a:rPr lang="ru-RU" smtClean="0"/>
              <a:pPr/>
              <a:t>08.11.2019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526C008-B07A-44D8-B9AB-0FEB48EC491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3963094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BBD87-C8BA-4831-A8F7-68EBD5A4AFD0}" type="datetimeFigureOut">
              <a:rPr lang="ru-RU" smtClean="0"/>
              <a:pPr/>
              <a:t>08.11.2019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526C008-B07A-44D8-B9AB-0FEB48EC49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61005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BBD87-C8BA-4831-A8F7-68EBD5A4AFD0}" type="datetimeFigureOut">
              <a:rPr lang="ru-RU" smtClean="0"/>
              <a:pPr/>
              <a:t>08.11.2019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6C008-B07A-44D8-B9AB-0FEB48EC49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85083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BBD87-C8BA-4831-A8F7-68EBD5A4AFD0}" type="datetimeFigureOut">
              <a:rPr lang="ru-RU" smtClean="0"/>
              <a:pPr/>
              <a:t>08.11.2019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6C008-B07A-44D8-B9AB-0FEB48EC49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24782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BBD87-C8BA-4831-A8F7-68EBD5A4AFD0}" type="datetimeFigureOut">
              <a:rPr lang="ru-RU" smtClean="0"/>
              <a:pPr/>
              <a:t>08.11.2019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6C008-B07A-44D8-B9AB-0FEB48EC49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61662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BBD87-C8BA-4831-A8F7-68EBD5A4AFD0}" type="datetimeFigureOut">
              <a:rPr lang="ru-RU" smtClean="0"/>
              <a:pPr/>
              <a:t>08.11.2019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526C008-B07A-44D8-B9AB-0FEB48EC49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59194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BBD87-C8BA-4831-A8F7-68EBD5A4AFD0}" type="datetimeFigureOut">
              <a:rPr lang="ru-RU" smtClean="0"/>
              <a:pPr/>
              <a:t>08.11.2019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526C008-B07A-44D8-B9AB-0FEB48EC49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09182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BBD87-C8BA-4831-A8F7-68EBD5A4AFD0}" type="datetimeFigureOut">
              <a:rPr lang="ru-RU" smtClean="0"/>
              <a:pPr/>
              <a:t>08.11.2019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526C008-B07A-44D8-B9AB-0FEB48EC49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26982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BBD87-C8BA-4831-A8F7-68EBD5A4AFD0}" type="datetimeFigureOut">
              <a:rPr lang="ru-RU" smtClean="0"/>
              <a:pPr/>
              <a:t>08.11.2019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6C008-B07A-44D8-B9AB-0FEB48EC49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99496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BBD87-C8BA-4831-A8F7-68EBD5A4AFD0}" type="datetimeFigureOut">
              <a:rPr lang="ru-RU" smtClean="0"/>
              <a:pPr/>
              <a:t>08.11.2019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6C008-B07A-44D8-B9AB-0FEB48EC49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43784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BBD87-C8BA-4831-A8F7-68EBD5A4AFD0}" type="datetimeFigureOut">
              <a:rPr lang="ru-RU" smtClean="0"/>
              <a:pPr/>
              <a:t>08.11.2019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6C008-B07A-44D8-B9AB-0FEB48EC49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36917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BBD87-C8BA-4831-A8F7-68EBD5A4AFD0}" type="datetimeFigureOut">
              <a:rPr lang="ru-RU" smtClean="0"/>
              <a:pPr/>
              <a:t>08.11.2019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526C008-B07A-44D8-B9AB-0FEB48EC49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66277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BBD87-C8BA-4831-A8F7-68EBD5A4AFD0}" type="datetimeFigureOut">
              <a:rPr lang="ru-RU" smtClean="0"/>
              <a:pPr/>
              <a:t>08.11.2019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526C008-B07A-44D8-B9AB-0FEB48EC49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11977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bacenko.ru/podgotovka-k-gia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35030" y="207818"/>
            <a:ext cx="8915399" cy="1022799"/>
          </a:xfrm>
        </p:spPr>
        <p:txBody>
          <a:bodyPr/>
          <a:lstStyle/>
          <a:p>
            <a:r>
              <a:rPr lang="ru-RU" dirty="0"/>
              <a:t>Приёмы сжатия </a:t>
            </a:r>
            <a:r>
              <a:rPr lang="ru-RU" dirty="0" smtClean="0"/>
              <a:t>текста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37164" y="1510146"/>
            <a:ext cx="8719847" cy="4835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0731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FBCDC95-05FB-46AD-B966-CFDF6CDCD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Обобщение.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1DE0230-A0AC-4ED8-8E8A-606F01165C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10029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000" dirty="0"/>
              <a:t>1. В нашем лагере дети любят играть в футбол, волейбол, баскетбол.</a:t>
            </a:r>
          </a:p>
          <a:p>
            <a:pPr marL="0" indent="0">
              <a:buNone/>
            </a:pPr>
            <a:endParaRPr lang="ru-RU" sz="3000" dirty="0"/>
          </a:p>
          <a:p>
            <a:pPr marL="0" indent="0">
              <a:buNone/>
            </a:pPr>
            <a:r>
              <a:rPr lang="ru-RU" sz="3000" dirty="0"/>
              <a:t>2. Надев лыжи, он подпрыгнул несколько раз, похлопал лыжами по снегу, взметая пушистую порошу, потом проверил </a:t>
            </a:r>
            <a:r>
              <a:rPr lang="ru-RU" sz="3000" dirty="0" smtClean="0"/>
              <a:t>крепления  </a:t>
            </a:r>
            <a:r>
              <a:rPr lang="ru-RU" sz="3000" dirty="0"/>
              <a:t>и </a:t>
            </a:r>
            <a:r>
              <a:rPr lang="ru-RU" sz="3000" dirty="0" smtClean="0"/>
              <a:t> </a:t>
            </a:r>
            <a:r>
              <a:rPr lang="ru-RU" sz="3000" dirty="0"/>
              <a:t>потихоньку </a:t>
            </a:r>
            <a:r>
              <a:rPr lang="ru-RU" sz="3000" dirty="0" smtClean="0"/>
              <a:t>двинулся.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xmlns="" val="130771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9A0B8C8-07E5-4E55-81CF-6CCB7D169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Замена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AA039FA-F05C-43B4-999B-454D8B196C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4641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700" dirty="0"/>
              <a:t>1. Весенняя пора. Все вокруг заиграло яркими красками, когда в лесу появились первые листочки.</a:t>
            </a:r>
          </a:p>
          <a:p>
            <a:pPr marL="0" indent="0">
              <a:buNone/>
            </a:pP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/>
              <a:t>2. </a:t>
            </a:r>
            <a:r>
              <a:rPr lang="ru-RU" sz="2700" i="1" dirty="0"/>
              <a:t>«Давненько не брал я в руки шашек!»</a:t>
            </a:r>
            <a:r>
              <a:rPr lang="ru-RU" sz="2700" dirty="0"/>
              <a:t> — говорил Чичиков.</a:t>
            </a:r>
          </a:p>
          <a:p>
            <a:pPr marL="0" indent="0">
              <a:buNone/>
            </a:pPr>
            <a:endParaRPr lang="ru-RU" sz="2700" dirty="0"/>
          </a:p>
          <a:p>
            <a:pPr marL="0" indent="0">
              <a:buNone/>
            </a:pPr>
            <a:r>
              <a:rPr lang="ru-RU" sz="2700" dirty="0"/>
              <a:t>3. Небольшое помещение на втором этаже занимает фирма, которая предлагает своим клиентам туры по всем континентам и странам.</a:t>
            </a:r>
          </a:p>
          <a:p>
            <a:pPr marL="0" indent="0">
              <a:buNone/>
            </a:pPr>
            <a:endParaRPr lang="ru-RU" b="1" i="1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873599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290F3747-D2FC-4A9D-BE50-C3F5FC19B59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68808808"/>
              </p:ext>
            </p:extLst>
          </p:nvPr>
        </p:nvGraphicFramePr>
        <p:xfrm>
          <a:off x="1" y="0"/>
          <a:ext cx="12187714" cy="6858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33512">
                  <a:extLst>
                    <a:ext uri="{9D8B030D-6E8A-4147-A177-3AD203B41FA5}">
                      <a16:colId xmlns:a16="http://schemas.microsoft.com/office/drawing/2014/main" xmlns="" val="871569779"/>
                    </a:ext>
                  </a:extLst>
                </a:gridCol>
                <a:gridCol w="2377205">
                  <a:extLst>
                    <a:ext uri="{9D8B030D-6E8A-4147-A177-3AD203B41FA5}">
                      <a16:colId xmlns:a16="http://schemas.microsoft.com/office/drawing/2014/main" xmlns="" val="1664520000"/>
                    </a:ext>
                  </a:extLst>
                </a:gridCol>
                <a:gridCol w="4776997">
                  <a:extLst>
                    <a:ext uri="{9D8B030D-6E8A-4147-A177-3AD203B41FA5}">
                      <a16:colId xmlns:a16="http://schemas.microsoft.com/office/drawing/2014/main" xmlns="" val="2179613353"/>
                    </a:ext>
                  </a:extLst>
                </a:gridCol>
              </a:tblGrid>
              <a:tr h="215455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Исходный текст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Приемы сокращения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Сжатый текст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788387929"/>
                  </a:ext>
                </a:extLst>
              </a:tr>
              <a:tr h="3232096">
                <a:tc>
                  <a:txBody>
                    <a:bodyPr/>
                    <a:lstStyle/>
                    <a:p>
                      <a:pPr marL="36195" marR="36195"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    Много лет развивается новое направление в науке – позитивная психология. Его представители исследуют пути, на которых каждый может стать более счастливым. Один из методов, который эти психологи рекомендуют особенно часто, состоит в том, чтобы просто записывать в дневник – несколько раз в неделю в течение нескольких минут – все то, что доставило нам удовольствие. Чаще всего речь идёт об очень простых вещах: о прогулке солнечным днём, о неожиданной улыбке на лице строго учителя... Поскольку это упражнение привлекает наше внимание к тому, что нас радует, уже то, что мы регулярно записываем этот позитивный опыт, улучшает настроение и мы чувствуем удовлетворённость жизнью. (83 слова)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163169784"/>
                  </a:ext>
                </a:extLst>
              </a:tr>
              <a:tr h="1896083">
                <a:tc>
                  <a:txBody>
                    <a:bodyPr/>
                    <a:lstStyle/>
                    <a:p>
                      <a:pPr marL="36195" marR="36195"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     Есть ещё способ сделать мир лучше: написать письмо для того, чтобы сказать "другому" спасибо за всё, что он подарил нам в жизни. Чтобы написать такое письмо, нужно душевное мужество – выпустить на волю свои эмоции, чтобы благодарить не только словами, но и всем сердцем. Ещё нужно позаботиться о сюжете: напомнить тому, кто помог нам, когда мы в этом нуждались, что именно он сделал, и рассказать, что это для нас значило.  (70 слов)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4128258436"/>
                  </a:ext>
                </a:extLst>
              </a:tr>
              <a:tr h="1514366">
                <a:tc>
                  <a:txBody>
                    <a:bodyPr/>
                    <a:lstStyle/>
                    <a:p>
                      <a:pPr marL="36195" marR="36195"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    Старая притча гласит: в душе каждого человека живут два волка, между которыми идёт война. Один из них воплощает ярость, гордыню, страх и стыд, а второй - нежность, доброту, благодарность, надежду, радость и любовь. Какой же из двух волков сильнее? Тот, которого ты кормишь. (43 слова) </a:t>
                      </a:r>
                      <a:endParaRPr lang="ru-RU" sz="1100" dirty="0">
                        <a:effectLst/>
                      </a:endParaRPr>
                    </a:p>
                    <a:p>
                      <a:pPr marL="36195" marR="3619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                                                        (По Д. </a:t>
                      </a:r>
                      <a:r>
                        <a:rPr lang="ru-RU" sz="1200" dirty="0" err="1">
                          <a:effectLst/>
                        </a:rPr>
                        <a:t>Шрейберу</a:t>
                      </a:r>
                      <a:r>
                        <a:rPr lang="ru-RU" sz="1200" dirty="0">
                          <a:effectLst/>
                        </a:rPr>
                        <a:t>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5219680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444447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111492"/>
            <a:ext cx="10515600" cy="816763"/>
          </a:xfrm>
        </p:spPr>
        <p:txBody>
          <a:bodyPr>
            <a:normAutofit fontScale="90000"/>
          </a:bodyPr>
          <a:lstStyle/>
          <a:p>
            <a:r>
              <a:rPr lang="ru-RU" sz="2800" b="1" dirty="0"/>
              <a:t>Несколько советов</a:t>
            </a:r>
            <a:r>
              <a:rPr lang="ru-RU" sz="2800" dirty="0"/>
              <a:t>, как успешно написать сжатое изложение: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8581" y="519873"/>
            <a:ext cx="10723419" cy="6338127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chemeClr val="tx1"/>
                </a:solidFill>
              </a:rPr>
              <a:t>Подготовьтесь к прослушиванию текста. Приготовьте черновик, на котором будете письменно фиксировать услышанный текст. </a:t>
            </a:r>
          </a:p>
          <a:p>
            <a:r>
              <a:rPr lang="ru-RU" sz="2000" b="1" dirty="0">
                <a:solidFill>
                  <a:schemeClr val="tx1"/>
                </a:solidFill>
              </a:rPr>
              <a:t>Делая записи, </a:t>
            </a:r>
            <a:r>
              <a:rPr lang="ru-RU" sz="2000" b="1" u="sng" dirty="0">
                <a:solidFill>
                  <a:schemeClr val="tx1"/>
                </a:solidFill>
              </a:rPr>
              <a:t>не бойтесь оставлять пробелы</a:t>
            </a:r>
            <a:r>
              <a:rPr lang="ru-RU" sz="2000" b="1" dirty="0">
                <a:solidFill>
                  <a:schemeClr val="tx1"/>
                </a:solidFill>
              </a:rPr>
              <a:t>, если вы что-то не успели записать. При прочтении текста во второй раз вы спокойно сможете зафиксировать то, что пропустили.</a:t>
            </a:r>
          </a:p>
          <a:p>
            <a:r>
              <a:rPr lang="ru-RU" sz="2000" b="1" u="sng" dirty="0">
                <a:solidFill>
                  <a:schemeClr val="tx1"/>
                </a:solidFill>
              </a:rPr>
              <a:t>Сокращайте слова</a:t>
            </a:r>
            <a:r>
              <a:rPr lang="ru-RU" sz="2000" b="1" dirty="0">
                <a:solidFill>
                  <a:schemeClr val="tx1"/>
                </a:solidFill>
              </a:rPr>
              <a:t>. Потом, во время паузы между прочтениями вы сможете дописать их.</a:t>
            </a:r>
          </a:p>
          <a:p>
            <a:r>
              <a:rPr lang="ru-RU" sz="2000" b="1" dirty="0">
                <a:solidFill>
                  <a:schemeClr val="tx1"/>
                </a:solidFill>
              </a:rPr>
              <a:t>Как правило, при чтении текста аудитор делает </a:t>
            </a:r>
            <a:r>
              <a:rPr lang="ru-RU" sz="2000" b="1" u="sng" dirty="0">
                <a:solidFill>
                  <a:schemeClr val="tx1"/>
                </a:solidFill>
              </a:rPr>
              <a:t>паузы</a:t>
            </a:r>
            <a:r>
              <a:rPr lang="ru-RU" sz="2000" b="1" dirty="0">
                <a:solidFill>
                  <a:schemeClr val="tx1"/>
                </a:solidFill>
              </a:rPr>
              <a:t> между абзацами. </a:t>
            </a:r>
            <a:r>
              <a:rPr lang="ru-RU" sz="2000" b="1" u="sng" dirty="0">
                <a:solidFill>
                  <a:schemeClr val="tx1"/>
                </a:solidFill>
              </a:rPr>
              <a:t>Зафиксируйте их</a:t>
            </a:r>
            <a:r>
              <a:rPr lang="ru-RU" sz="2000" b="1" dirty="0">
                <a:solidFill>
                  <a:schemeClr val="tx1"/>
                </a:solidFill>
              </a:rPr>
              <a:t>. Так вам будет проще определить основные </a:t>
            </a:r>
            <a:r>
              <a:rPr lang="ru-RU" sz="2000" b="1" u="sng" dirty="0" err="1">
                <a:solidFill>
                  <a:schemeClr val="tx1"/>
                </a:solidFill>
              </a:rPr>
              <a:t>микротемы</a:t>
            </a:r>
            <a:r>
              <a:rPr lang="ru-RU" sz="2000" b="1" dirty="0">
                <a:solidFill>
                  <a:schemeClr val="tx1"/>
                </a:solidFill>
              </a:rPr>
              <a:t> текста (основные мысли абзацев).</a:t>
            </a:r>
          </a:p>
          <a:p>
            <a:r>
              <a:rPr lang="ru-RU" sz="2000" b="1" dirty="0">
                <a:solidFill>
                  <a:schemeClr val="tx1"/>
                </a:solidFill>
              </a:rPr>
              <a:t>Текст прочитан. </a:t>
            </a:r>
            <a:r>
              <a:rPr lang="ru-RU" sz="2000" b="1" u="sng" dirty="0">
                <a:solidFill>
                  <a:schemeClr val="tx1"/>
                </a:solidFill>
              </a:rPr>
              <a:t>Прочитайте то, что записали, соедините </a:t>
            </a:r>
            <a:r>
              <a:rPr lang="ru-RU" sz="2000" b="1" dirty="0">
                <a:solidFill>
                  <a:schemeClr val="tx1"/>
                </a:solidFill>
              </a:rPr>
              <a:t>записанные предложения </a:t>
            </a:r>
            <a:r>
              <a:rPr lang="ru-RU" sz="2000" b="1" u="sng" dirty="0">
                <a:solidFill>
                  <a:schemeClr val="tx1"/>
                </a:solidFill>
              </a:rPr>
              <a:t>в связный текст</a:t>
            </a:r>
            <a:r>
              <a:rPr lang="ru-RU" sz="2000" b="1" dirty="0">
                <a:solidFill>
                  <a:schemeClr val="tx1"/>
                </a:solidFill>
              </a:rPr>
              <a:t>. Это важно для его последующего сокращения.</a:t>
            </a:r>
          </a:p>
          <a:p>
            <a:r>
              <a:rPr lang="ru-RU" sz="2000" b="1" dirty="0">
                <a:solidFill>
                  <a:schemeClr val="tx1"/>
                </a:solidFill>
              </a:rPr>
              <a:t>Определите основную мысль (суть, идею) текста .</a:t>
            </a:r>
          </a:p>
          <a:p>
            <a:r>
              <a:rPr lang="ru-RU" sz="2000" b="1" dirty="0">
                <a:solidFill>
                  <a:schemeClr val="tx1"/>
                </a:solidFill>
              </a:rPr>
              <a:t>Определите </a:t>
            </a:r>
            <a:r>
              <a:rPr lang="ru-RU" sz="2000" b="1" u="sng" dirty="0">
                <a:solidFill>
                  <a:schemeClr val="tx1"/>
                </a:solidFill>
              </a:rPr>
              <a:t>тип и стиль речи</a:t>
            </a:r>
            <a:r>
              <a:rPr lang="ru-RU" sz="2000" b="1" dirty="0">
                <a:solidFill>
                  <a:schemeClr val="tx1"/>
                </a:solidFill>
              </a:rPr>
              <a:t>, особенности построения текста (много ли прямой речи, цитат, терминов, риторических вопросов, описаний, рассуждений и т.д.). Это необходимо для понимания того, какие приемы сжатия целесообразнее применить.</a:t>
            </a:r>
          </a:p>
        </p:txBody>
      </p:sp>
    </p:spTree>
    <p:extLst>
      <p:ext uri="{BB962C8B-B14F-4D97-AF65-F5344CB8AC3E}">
        <p14:creationId xmlns:p14="http://schemas.microsoft.com/office/powerpoint/2010/main" xmlns="" val="15119546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06781" y="2424545"/>
            <a:ext cx="7811838" cy="775855"/>
          </a:xfrm>
        </p:spPr>
        <p:txBody>
          <a:bodyPr>
            <a:noAutofit/>
          </a:bodyPr>
          <a:lstStyle/>
          <a:p>
            <a:r>
              <a:rPr lang="ru-RU" sz="5000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xmlns="" val="714859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9058748" cy="2063672"/>
          </a:xfrm>
        </p:spPr>
        <p:txBody>
          <a:bodyPr>
            <a:noAutofit/>
          </a:bodyPr>
          <a:lstStyle/>
          <a:p>
            <a:r>
              <a:rPr lang="ru-RU" sz="2500" b="1" dirty="0"/>
              <a:t>Изложение</a:t>
            </a:r>
            <a:r>
              <a:rPr lang="ru-RU" sz="2500" dirty="0"/>
              <a:t> - эта форма работы с текстом, которая предусматривает </a:t>
            </a:r>
            <a:r>
              <a:rPr lang="ru-RU" sz="2500" u="sng" dirty="0"/>
              <a:t>пересказ</a:t>
            </a:r>
            <a:r>
              <a:rPr lang="ru-RU" sz="2500" dirty="0"/>
              <a:t> (т.е. передачу содержания исходного текста с помощью языковых средств) </a:t>
            </a:r>
            <a:r>
              <a:rPr lang="ru-RU" sz="2500" u="sng" dirty="0"/>
              <a:t>прослушанного текста</a:t>
            </a:r>
            <a:r>
              <a:rPr lang="ru-RU" sz="2500" dirty="0"/>
              <a:t> подробно, сжато или выборочно.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64599" y="2687781"/>
            <a:ext cx="9250310" cy="404552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2600" b="1" dirty="0"/>
              <a:t>Наиболее распространенные в школьной практике виды изложений - подробные и сжатые. </a:t>
            </a:r>
          </a:p>
          <a:p>
            <a:pPr marL="0" indent="0">
              <a:buNone/>
            </a:pPr>
            <a:endParaRPr lang="ru-RU" sz="2600" b="1" dirty="0"/>
          </a:p>
          <a:p>
            <a:r>
              <a:rPr lang="ru-RU" sz="2600" b="1" u="sng" dirty="0"/>
              <a:t>Подробное</a:t>
            </a:r>
            <a:r>
              <a:rPr lang="ru-RU" sz="2600" b="1" dirty="0"/>
              <a:t> изложение предполагает последовательное, как можно более полное воспроизведение исходного текста с сохранением его композиционных и языковых особенностей, а также введенных автором каких-либо компонентов.</a:t>
            </a:r>
          </a:p>
          <a:p>
            <a:pPr marL="0" indent="0">
              <a:buNone/>
            </a:pPr>
            <a:endParaRPr lang="ru-RU" sz="2600" b="1" dirty="0"/>
          </a:p>
          <a:p>
            <a:r>
              <a:rPr lang="ru-RU" sz="2600" b="1" u="sng" dirty="0"/>
              <a:t>Сжатое изложение</a:t>
            </a:r>
            <a:r>
              <a:rPr lang="ru-RU" sz="2600" b="1" dirty="0"/>
              <a:t> - это такой пересказ текста, который обязательно основывается на отборе (из данного нам исходного текста) самого необходимого материала на заданную в этом тексте тему и создании на этой основе нового, меньшего по объему, высказывания.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2760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500" dirty="0"/>
              <a:t>Первая часть работы на </a:t>
            </a:r>
            <a:r>
              <a:rPr lang="ru-RU" sz="2500" b="1" dirty="0">
                <a:hlinkClick r:id="rId2" tooltip="Подготовка к ГИА"/>
              </a:rPr>
              <a:t>ОГЭ по русскому языку</a:t>
            </a:r>
            <a:r>
              <a:rPr lang="ru-RU" sz="2500" dirty="0"/>
              <a:t> – сжатое изложение текста, который дважды прослушивается в аудиозаписи.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92925" y="2022764"/>
            <a:ext cx="8976413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652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Критерий 1. Содержание.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27758" y="1427018"/>
            <a:ext cx="8915400" cy="116378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500" dirty="0"/>
              <a:t>От вас требуется изложить главное содержание прослушанного текста. Постарайтесь ничего не упустить, добавлять что-то «от себя» тоже не стоит.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27758" y="2590801"/>
            <a:ext cx="8674533" cy="3948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7074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Микротема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64521" y="1413163"/>
            <a:ext cx="8915400" cy="50153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500" dirty="0"/>
              <a:t>Предложения текста объединяются одной общей темой. Большая тема, как правило, раскрывается через несколько маленьких </a:t>
            </a:r>
            <a:r>
              <a:rPr lang="ru-RU" sz="3500" dirty="0" err="1"/>
              <a:t>подтем</a:t>
            </a:r>
            <a:r>
              <a:rPr lang="ru-RU" sz="3500" dirty="0"/>
              <a:t> — </a:t>
            </a:r>
            <a:r>
              <a:rPr lang="ru-RU" sz="3500" dirty="0" err="1"/>
              <a:t>микротем</a:t>
            </a:r>
            <a:r>
              <a:rPr lang="ru-RU" sz="3500" dirty="0"/>
              <a:t>. Не случайно и текст по смыслу обычно делится на несколько частей — абзацев. Можно сказать, что </a:t>
            </a:r>
            <a:r>
              <a:rPr lang="ru-RU" sz="3500" b="1" dirty="0" err="1"/>
              <a:t>микротема</a:t>
            </a:r>
            <a:r>
              <a:rPr lang="ru-RU" sz="3500" b="1" dirty="0"/>
              <a:t> — это главная мысль абзаца</a:t>
            </a:r>
            <a:r>
              <a:rPr lang="ru-RU" sz="35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209082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Критерий 2. Сжатие текста.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92925" y="1620982"/>
            <a:ext cx="8911687" cy="4849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2515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Что такое приёмы сжатия текста?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09305" y="1717963"/>
            <a:ext cx="7795307" cy="40870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500" dirty="0"/>
              <a:t>При сжатии текста потребуется переработка содержащейся в нём информации. Эта информация «фильтруется» — вы оставляете главное и отсекаете второстепенное.</a:t>
            </a:r>
          </a:p>
          <a:p>
            <a:pPr marL="0" indent="0">
              <a:buNone/>
            </a:pPr>
            <a:endParaRPr lang="ru-RU" sz="2500" dirty="0"/>
          </a:p>
          <a:p>
            <a:pPr marL="0" indent="0">
              <a:buNone/>
            </a:pPr>
            <a:r>
              <a:rPr lang="ru-RU" sz="2500" dirty="0"/>
              <a:t>Но помните: как бы вы ни «сжимали» прослушанный текст, постарайтесь не «потерять» главную информацию, которая в нём содержится.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08910" y="3934690"/>
            <a:ext cx="1523998" cy="1572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2913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59647" y="208473"/>
            <a:ext cx="7174530" cy="498108"/>
          </a:xfrm>
        </p:spPr>
        <p:txBody>
          <a:bodyPr>
            <a:normAutofit fontScale="90000"/>
          </a:bodyPr>
          <a:lstStyle/>
          <a:p>
            <a:r>
              <a:rPr lang="ru-RU" sz="2500" b="1" i="1" dirty="0"/>
              <a:t>Основные приёмы сжатия текста: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817418"/>
            <a:ext cx="9491952" cy="5721927"/>
          </a:xfrm>
        </p:spPr>
        <p:txBody>
          <a:bodyPr>
            <a:normAutofit lnSpcReduction="10000"/>
          </a:bodyPr>
          <a:lstStyle/>
          <a:p>
            <a:r>
              <a:rPr lang="ru-RU" sz="2000" b="1" i="1" u="sng" dirty="0"/>
              <a:t>Исключение. </a:t>
            </a:r>
            <a:r>
              <a:rPr lang="ru-RU" sz="2000" dirty="0"/>
              <a:t>Этот приём связан с исключением, «вычёркиванием» второстепенной информации. </a:t>
            </a:r>
          </a:p>
          <a:p>
            <a:pPr marL="0" indent="0">
              <a:buNone/>
            </a:pPr>
            <a:r>
              <a:rPr lang="ru-RU" sz="2000" b="1" dirty="0"/>
              <a:t>Исключаем повторы.</a:t>
            </a:r>
          </a:p>
          <a:p>
            <a:pPr marL="0" indent="0">
              <a:buNone/>
            </a:pPr>
            <a:r>
              <a:rPr lang="ru-RU" sz="2000" b="1" dirty="0"/>
              <a:t>Можно исключить синонимы.</a:t>
            </a:r>
          </a:p>
          <a:p>
            <a:pPr marL="0" indent="0">
              <a:buNone/>
            </a:pPr>
            <a:r>
              <a:rPr lang="ru-RU" sz="2000" b="1" dirty="0"/>
              <a:t>Исключаем уточнения, пояснения.</a:t>
            </a:r>
          </a:p>
          <a:p>
            <a:pPr marL="0" indent="0">
              <a:buNone/>
            </a:pPr>
            <a:r>
              <a:rPr lang="ru-RU" sz="2000" b="1" dirty="0"/>
              <a:t>Исключение частей предложения</a:t>
            </a:r>
            <a:r>
              <a:rPr lang="ru-RU" sz="2000" dirty="0"/>
              <a:t> или даже </a:t>
            </a:r>
            <a:r>
              <a:rPr lang="ru-RU" sz="2000" b="1" dirty="0"/>
              <a:t>нескольких предложений.</a:t>
            </a:r>
          </a:p>
          <a:p>
            <a:r>
              <a:rPr lang="ru-RU" sz="2000" b="1" i="1" u="sng" dirty="0"/>
              <a:t>Обобщение. </a:t>
            </a:r>
          </a:p>
          <a:p>
            <a:pPr marL="0" indent="0">
              <a:buNone/>
            </a:pPr>
            <a:r>
              <a:rPr lang="ru-RU" sz="2000" b="1" dirty="0"/>
              <a:t>Заменяем однородные члены обобщающим словом</a:t>
            </a:r>
            <a:r>
              <a:rPr lang="ru-RU" sz="2000" dirty="0"/>
              <a:t> или словосочетанием. </a:t>
            </a:r>
          </a:p>
          <a:p>
            <a:pPr marL="0" indent="0">
              <a:buNone/>
            </a:pPr>
            <a:r>
              <a:rPr lang="ru-RU" sz="2000" b="1" dirty="0"/>
              <a:t>Обобщаем информацию, заменяя фрагмент текста</a:t>
            </a:r>
            <a:r>
              <a:rPr lang="ru-RU" sz="2000" dirty="0"/>
              <a:t> синонимичным (близким по смыслу) выражением. </a:t>
            </a:r>
          </a:p>
          <a:p>
            <a:r>
              <a:rPr lang="ru-RU" sz="2000" b="1" i="1" u="sng" dirty="0"/>
              <a:t>Замена. </a:t>
            </a:r>
          </a:p>
          <a:p>
            <a:pPr marL="0" indent="0">
              <a:buNone/>
            </a:pPr>
            <a:r>
              <a:rPr lang="ru-RU" sz="2000" b="1" dirty="0"/>
              <a:t>Объединить несколько предложений</a:t>
            </a:r>
            <a:r>
              <a:rPr lang="ru-RU" sz="2000" dirty="0"/>
              <a:t> в одно. </a:t>
            </a:r>
          </a:p>
          <a:p>
            <a:pPr marL="0" indent="0">
              <a:buNone/>
            </a:pPr>
            <a:r>
              <a:rPr lang="ru-RU" sz="2000" dirty="0"/>
              <a:t>Возможна </a:t>
            </a:r>
            <a:r>
              <a:rPr lang="ru-RU" sz="2000" b="1" dirty="0"/>
              <a:t>замена сложного предложения простым.</a:t>
            </a:r>
          </a:p>
          <a:p>
            <a:pPr marL="0" indent="0">
              <a:buNone/>
            </a:pPr>
            <a:r>
              <a:rPr lang="ru-RU" sz="2000" b="1" dirty="0"/>
              <a:t>Прямую речь</a:t>
            </a:r>
            <a:r>
              <a:rPr lang="ru-RU" sz="2000" dirty="0"/>
              <a:t> в сжатом изложении лучше </a:t>
            </a:r>
            <a:r>
              <a:rPr lang="ru-RU" sz="2000" b="1" dirty="0"/>
              <a:t>заменить косвенной</a:t>
            </a:r>
            <a:r>
              <a:rPr lang="ru-RU" sz="2000" dirty="0"/>
              <a:t>.</a:t>
            </a:r>
            <a:endParaRPr lang="ru-RU" sz="2000" b="1" i="1" u="sng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987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00415A7-3867-430C-A97E-E70A6B003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Исключение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50A1DFD-6DA1-4DD6-9462-6202D0DCCE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1" y="2133600"/>
            <a:ext cx="9422679" cy="4724400"/>
          </a:xfrm>
        </p:spPr>
        <p:txBody>
          <a:bodyPr/>
          <a:lstStyle/>
          <a:p>
            <a:pPr marL="0" indent="0">
              <a:buNone/>
            </a:pPr>
            <a:r>
              <a:rPr lang="ru-RU" sz="3000" dirty="0"/>
              <a:t>1. На поляне, </a:t>
            </a:r>
            <a:r>
              <a:rPr lang="ru-RU" sz="3000" dirty="0" smtClean="0"/>
              <a:t>у лесного разлившегося ручейка</a:t>
            </a:r>
            <a:r>
              <a:rPr lang="ru-RU" sz="3000" dirty="0"/>
              <a:t>, весело играют смешные, неуклюжие медвежата.</a:t>
            </a:r>
          </a:p>
          <a:p>
            <a:pPr marL="0" indent="0">
              <a:buNone/>
            </a:pPr>
            <a:endParaRPr lang="ru-RU" sz="3000" dirty="0"/>
          </a:p>
          <a:p>
            <a:pPr marL="0" indent="0">
              <a:buNone/>
            </a:pPr>
            <a:r>
              <a:rPr lang="ru-RU" sz="3000" dirty="0"/>
              <a:t>2. Он знал разные языки: немецкий, французский, итальянский и молдавский, и никто не мог распознать в нём русского.</a:t>
            </a:r>
          </a:p>
          <a:p>
            <a:pPr marL="0" indent="0">
              <a:buNone/>
            </a:pPr>
            <a:endParaRPr lang="ru-RU" sz="2500" dirty="0"/>
          </a:p>
          <a:p>
            <a:pPr marL="0" indent="0">
              <a:buNone/>
            </a:pPr>
            <a:endParaRPr lang="ru-RU" sz="25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9872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170</TotalTime>
  <Words>455</Words>
  <Application>Microsoft Office PowerPoint</Application>
  <PresentationFormat>Произвольный</PresentationFormat>
  <Paragraphs>66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Легкий дым</vt:lpstr>
      <vt:lpstr>Приёмы сжатия текста</vt:lpstr>
      <vt:lpstr>Изложение - эта форма работы с текстом, которая предусматривает пересказ (т.е. передачу содержания исходного текста с помощью языковых средств) прослушанного текста подробно, сжато или выборочно. </vt:lpstr>
      <vt:lpstr>Первая часть работы на ОГЭ по русскому языку – сжатое изложение текста, который дважды прослушивается в аудиозаписи. </vt:lpstr>
      <vt:lpstr>Критерий 1. Содержание.</vt:lpstr>
      <vt:lpstr>Микротема</vt:lpstr>
      <vt:lpstr>Критерий 2. Сжатие текста.</vt:lpstr>
      <vt:lpstr>Что такое приёмы сжатия текста?</vt:lpstr>
      <vt:lpstr>Основные приёмы сжатия текста: </vt:lpstr>
      <vt:lpstr>Исключение</vt:lpstr>
      <vt:lpstr>Обобщение.</vt:lpstr>
      <vt:lpstr>Замена</vt:lpstr>
      <vt:lpstr>Слайд 12</vt:lpstr>
      <vt:lpstr>Несколько советов, как успешно написать сжатое изложение: </vt:lpstr>
      <vt:lpstr>Спасибо за внимание!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Приёмы сжатия текста.</dc:title>
  <dc:creator>1</dc:creator>
  <cp:lastModifiedBy>7-104</cp:lastModifiedBy>
  <cp:revision>18</cp:revision>
  <dcterms:created xsi:type="dcterms:W3CDTF">2019-11-06T07:09:26Z</dcterms:created>
  <dcterms:modified xsi:type="dcterms:W3CDTF">2019-11-08T09:28:19Z</dcterms:modified>
</cp:coreProperties>
</file>